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2" r:id="rId14"/>
    <p:sldId id="268" r:id="rId15"/>
    <p:sldId id="269" r:id="rId16"/>
    <p:sldId id="270" r:id="rId17"/>
    <p:sldId id="271" r:id="rId18"/>
  </p:sldIdLst>
  <p:sldSz cx="18288000" cy="10287000"/>
  <p:notesSz cx="6858000" cy="9144000"/>
  <p:embeddedFontLst>
    <p:embeddedFont>
      <p:font typeface="Alfa Slab One" panose="020B0604020202020204" charset="0"/>
      <p:regular r:id="rId19"/>
    </p:embeddedFont>
    <p:embeddedFont>
      <p:font typeface="Alibaba Sans Bold" panose="020B0604020202020204" charset="0"/>
      <p:regular r:id="rId20"/>
    </p:embeddedFont>
    <p:embeddedFont>
      <p:font typeface="Alice Bold" panose="020B0604020202020204" charset="0"/>
      <p:regular r:id="rId21"/>
    </p:embeddedFont>
    <p:embeddedFont>
      <p:font typeface="Ananias Bold" panose="020B0604020202020204" charset="0"/>
      <p:regular r:id="rId22"/>
    </p:embeddedFont>
    <p:embeddedFont>
      <p:font typeface="Aperture" panose="020B0604020202020204" charset="0"/>
      <p:regular r:id="rId23"/>
    </p:embeddedFont>
    <p:embeddedFont>
      <p:font typeface="Architype Van Doesburg" panose="020B0604020202020204" charset="0"/>
      <p:regular r:id="rId24"/>
    </p:embeddedFont>
    <p:embeddedFont>
      <p:font typeface="Arimo" panose="020B0604020202020204" charset="0"/>
      <p:regular r:id="rId25"/>
    </p:embeddedFont>
    <p:embeddedFont>
      <p:font typeface="Arimo Bold" panose="020B0604020202020204" charset="0"/>
      <p:regular r:id="rId26"/>
    </p:embeddedFont>
    <p:embeddedFont>
      <p:font typeface="Asap Condensed" panose="020B0604020202020204" charset="0"/>
      <p:regular r:id="rId27"/>
    </p:embeddedFont>
    <p:embeddedFont>
      <p:font typeface="Baskerville Old Face" panose="02020602080505020303" pitchFamily="18" charset="0"/>
      <p:regular r:id="rId28"/>
    </p:embeddedFont>
    <p:embeddedFont>
      <p:font typeface="Calibri" panose="020F0502020204030204" pitchFamily="34" charset="0"/>
      <p:regular r:id="rId29"/>
      <p:bold r:id="rId30"/>
      <p:italic r:id="rId31"/>
      <p:boldItalic r:id="rId32"/>
    </p:embeddedFont>
    <p:embeddedFont>
      <p:font typeface="Libre Baskerville Bold" panose="020B0604020202020204" charset="0"/>
      <p:regular r:id="rId33"/>
    </p:embeddedFont>
    <p:embeddedFont>
      <p:font typeface="Lora Bold" panose="020B0604020202020204" charset="0"/>
      <p:regular r:id="rId34"/>
    </p:embeddedFont>
    <p:embeddedFont>
      <p:font typeface="Lovelo" panose="020B0604020202020204" charset="0"/>
      <p:regular r:id="rId35"/>
    </p:embeddedFont>
    <p:embeddedFont>
      <p:font typeface="Nixie One" panose="020B0604020202020204" charset="0"/>
      <p:regular r:id="rId36"/>
    </p:embeddedFont>
    <p:embeddedFont>
      <p:font typeface="Noto Serif Bold" panose="020B0604020202020204"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9" Type="http://schemas.openxmlformats.org/officeDocument/2006/relationships/viewProps" Target="viewProps.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23.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1.sv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gif"/><Relationship Id="rId5" Type="http://schemas.openxmlformats.org/officeDocument/2006/relationships/image" Target="../media/image11.sv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1.sv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1.sv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1.sv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7.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7.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1.sv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 y="2063238"/>
            <a:ext cx="4156047" cy="8223758"/>
          </a:xfrm>
          <a:custGeom>
            <a:avLst/>
            <a:gdLst/>
            <a:ahLst/>
            <a:cxnLst/>
            <a:rect l="l" t="t" r="r" b="b"/>
            <a:pathLst>
              <a:path w="4156047" h="8223758">
                <a:moveTo>
                  <a:pt x="0" y="0"/>
                </a:moveTo>
                <a:lnTo>
                  <a:pt x="4156047" y="0"/>
                </a:lnTo>
                <a:lnTo>
                  <a:pt x="4156047" y="8223758"/>
                </a:lnTo>
                <a:lnTo>
                  <a:pt x="0" y="82237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4"/>
            <a:ext cx="2060351" cy="10286998"/>
          </a:xfrm>
          <a:custGeom>
            <a:avLst/>
            <a:gdLst/>
            <a:ahLst/>
            <a:cxnLst/>
            <a:rect l="l" t="t" r="r" b="b"/>
            <a:pathLst>
              <a:path w="2060351" h="10286998">
                <a:moveTo>
                  <a:pt x="0" y="0"/>
                </a:moveTo>
                <a:lnTo>
                  <a:pt x="2060351" y="0"/>
                </a:lnTo>
                <a:lnTo>
                  <a:pt x="2060351" y="10286998"/>
                </a:lnTo>
                <a:lnTo>
                  <a:pt x="0" y="102869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4572" y="15"/>
            <a:ext cx="18283428" cy="10286985"/>
          </a:xfrm>
          <a:custGeom>
            <a:avLst/>
            <a:gdLst/>
            <a:ahLst/>
            <a:cxnLst/>
            <a:rect l="l" t="t" r="r" b="b"/>
            <a:pathLst>
              <a:path w="18283428" h="10286985">
                <a:moveTo>
                  <a:pt x="0" y="0"/>
                </a:moveTo>
                <a:lnTo>
                  <a:pt x="18283428" y="0"/>
                </a:lnTo>
                <a:lnTo>
                  <a:pt x="18283428" y="10286985"/>
                </a:lnTo>
                <a:lnTo>
                  <a:pt x="0" y="10286985"/>
                </a:lnTo>
                <a:lnTo>
                  <a:pt x="0" y="0"/>
                </a:lnTo>
                <a:close/>
              </a:path>
            </a:pathLst>
          </a:custGeom>
          <a:blipFill>
            <a:blip r:embed="rId6"/>
            <a:stretch>
              <a:fillRect t="-29464" r="-6" b="-41423"/>
            </a:stretch>
          </a:blipFill>
        </p:spPr>
      </p:sp>
      <p:grpSp>
        <p:nvGrpSpPr>
          <p:cNvPr id="5" name="Group 5"/>
          <p:cNvGrpSpPr/>
          <p:nvPr/>
        </p:nvGrpSpPr>
        <p:grpSpPr>
          <a:xfrm>
            <a:off x="-27039" y="-36196"/>
            <a:ext cx="11347017" cy="10306052"/>
            <a:chOff x="0" y="0"/>
            <a:chExt cx="15129356" cy="13741402"/>
          </a:xfrm>
        </p:grpSpPr>
        <p:sp>
          <p:nvSpPr>
            <p:cNvPr id="6" name="Freeform 6"/>
            <p:cNvSpPr/>
            <p:nvPr/>
          </p:nvSpPr>
          <p:spPr>
            <a:xfrm>
              <a:off x="12700" y="12700"/>
              <a:ext cx="15103983" cy="13716000"/>
            </a:xfrm>
            <a:custGeom>
              <a:avLst/>
              <a:gdLst/>
              <a:ahLst/>
              <a:cxnLst/>
              <a:rect l="l" t="t" r="r" b="b"/>
              <a:pathLst>
                <a:path w="15103983" h="13716000">
                  <a:moveTo>
                    <a:pt x="0" y="0"/>
                  </a:moveTo>
                  <a:lnTo>
                    <a:pt x="15103983" y="0"/>
                  </a:lnTo>
                  <a:lnTo>
                    <a:pt x="15103983" y="13716000"/>
                  </a:lnTo>
                  <a:lnTo>
                    <a:pt x="0" y="13716000"/>
                  </a:lnTo>
                  <a:close/>
                </a:path>
              </a:pathLst>
            </a:custGeom>
            <a:solidFill>
              <a:srgbClr val="000000">
                <a:alpha val="84706"/>
              </a:srgbClr>
            </a:solidFill>
          </p:spPr>
        </p:sp>
      </p:grpSp>
      <p:sp>
        <p:nvSpPr>
          <p:cNvPr id="7" name="TextBox 7"/>
          <p:cNvSpPr txBox="1"/>
          <p:nvPr/>
        </p:nvSpPr>
        <p:spPr>
          <a:xfrm>
            <a:off x="934237" y="1925955"/>
            <a:ext cx="11029163" cy="3233834"/>
          </a:xfrm>
          <a:prstGeom prst="rect">
            <a:avLst/>
          </a:prstGeom>
        </p:spPr>
        <p:txBody>
          <a:bodyPr wrap="square" lIns="0" tIns="0" rIns="0" bIns="0" rtlCol="0" anchor="t">
            <a:spAutoFit/>
          </a:bodyPr>
          <a:lstStyle/>
          <a:p>
            <a:pPr algn="l">
              <a:lnSpc>
                <a:spcPts val="8460"/>
              </a:lnSpc>
            </a:pPr>
            <a:r>
              <a:rPr lang="en-US" sz="7050" dirty="0">
                <a:solidFill>
                  <a:srgbClr val="FFFFFF"/>
                </a:solidFill>
                <a:latin typeface="Libre Baskerville Bold"/>
              </a:rPr>
              <a:t>MUSIC RECOMMENDATION SYSTEM</a:t>
            </a:r>
          </a:p>
        </p:txBody>
      </p:sp>
      <p:sp>
        <p:nvSpPr>
          <p:cNvPr id="8" name="Freeform 8"/>
          <p:cNvSpPr/>
          <p:nvPr/>
        </p:nvSpPr>
        <p:spPr>
          <a:xfrm>
            <a:off x="11328120" y="2063242"/>
            <a:ext cx="4156047" cy="8223758"/>
          </a:xfrm>
          <a:custGeom>
            <a:avLst/>
            <a:gdLst/>
            <a:ahLst/>
            <a:cxnLst/>
            <a:rect l="l" t="t" r="r" b="b"/>
            <a:pathLst>
              <a:path w="4156047" h="8223758">
                <a:moveTo>
                  <a:pt x="0" y="0"/>
                </a:moveTo>
                <a:lnTo>
                  <a:pt x="4156047" y="0"/>
                </a:lnTo>
                <a:lnTo>
                  <a:pt x="4156047" y="8223758"/>
                </a:lnTo>
                <a:lnTo>
                  <a:pt x="0" y="8223758"/>
                </a:lnTo>
                <a:lnTo>
                  <a:pt x="0" y="0"/>
                </a:lnTo>
                <a:close/>
              </a:path>
            </a:pathLst>
          </a:custGeom>
          <a:blipFill>
            <a:blip r:embed="rId2">
              <a:extLst>
                <a:ext uri="{96DAC541-7B7A-43D3-8B79-37D633B846F1}">
                  <asvg:svgBlip xmlns:asvg="http://schemas.microsoft.com/office/drawing/2016/SVG/main" r:embed="rId7"/>
                </a:ext>
              </a:extLst>
            </a:blip>
            <a:stretch>
              <a:fillRect/>
            </a:stretch>
          </a:blipFill>
        </p:spPr>
      </p:sp>
      <p:sp>
        <p:nvSpPr>
          <p:cNvPr id="9" name="Freeform 9"/>
          <p:cNvSpPr/>
          <p:nvPr/>
        </p:nvSpPr>
        <p:spPr>
          <a:xfrm>
            <a:off x="11328118" y="0"/>
            <a:ext cx="2060351" cy="10286998"/>
          </a:xfrm>
          <a:custGeom>
            <a:avLst/>
            <a:gdLst/>
            <a:ahLst/>
            <a:cxnLst/>
            <a:rect l="l" t="t" r="r" b="b"/>
            <a:pathLst>
              <a:path w="2060351" h="10286998">
                <a:moveTo>
                  <a:pt x="0" y="0"/>
                </a:moveTo>
                <a:lnTo>
                  <a:pt x="2060351" y="0"/>
                </a:lnTo>
                <a:lnTo>
                  <a:pt x="2060351" y="10286998"/>
                </a:lnTo>
                <a:lnTo>
                  <a:pt x="0" y="10286998"/>
                </a:lnTo>
                <a:lnTo>
                  <a:pt x="0" y="0"/>
                </a:lnTo>
                <a:close/>
              </a:path>
            </a:pathLst>
          </a:custGeom>
          <a:blipFill>
            <a:blip r:embed="rId4">
              <a:extLst>
                <a:ext uri="{96DAC541-7B7A-43D3-8B79-37D633B846F1}">
                  <asvg:svgBlip xmlns:asvg="http://schemas.microsoft.com/office/drawing/2016/SVG/main" r:embed="rId8"/>
                </a:ext>
              </a:extLst>
            </a:blip>
            <a:stretch>
              <a:fillRect/>
            </a:stretch>
          </a:blipFill>
        </p:spPr>
      </p:sp>
      <p:sp>
        <p:nvSpPr>
          <p:cNvPr id="10" name="TextBox 9">
            <a:extLst>
              <a:ext uri="{FF2B5EF4-FFF2-40B4-BE49-F238E27FC236}">
                <a16:creationId xmlns:a16="http://schemas.microsoft.com/office/drawing/2014/main" id="{39AC02C3-FA72-F575-08DA-3B45E1B49702}"/>
              </a:ext>
            </a:extLst>
          </p:cNvPr>
          <p:cNvSpPr txBox="1"/>
          <p:nvPr/>
        </p:nvSpPr>
        <p:spPr>
          <a:xfrm>
            <a:off x="1379654" y="5631117"/>
            <a:ext cx="5877464" cy="2554545"/>
          </a:xfrm>
          <a:prstGeom prst="rect">
            <a:avLst/>
          </a:prstGeom>
          <a:noFill/>
        </p:spPr>
        <p:txBody>
          <a:bodyPr wrap="square" rtlCol="0">
            <a:spAutoFit/>
          </a:bodyPr>
          <a:lstStyle/>
          <a:p>
            <a:r>
              <a:rPr lang="en-IN" sz="3200" dirty="0">
                <a:solidFill>
                  <a:schemeClr val="bg1"/>
                </a:solidFill>
              </a:rPr>
              <a:t>PRESENTED BY- </a:t>
            </a:r>
          </a:p>
          <a:p>
            <a:r>
              <a:rPr lang="en-IN" sz="3200" dirty="0">
                <a:solidFill>
                  <a:schemeClr val="bg1"/>
                </a:solidFill>
              </a:rPr>
              <a:t>REETI AGARWAL – 23070122177</a:t>
            </a:r>
          </a:p>
          <a:p>
            <a:r>
              <a:rPr lang="en-IN" sz="3200" dirty="0">
                <a:solidFill>
                  <a:schemeClr val="bg1"/>
                </a:solidFill>
              </a:rPr>
              <a:t>RIYA AGRAWAL – 23070122184</a:t>
            </a:r>
          </a:p>
          <a:p>
            <a:r>
              <a:rPr lang="en-IN" sz="3200" dirty="0">
                <a:solidFill>
                  <a:schemeClr val="bg1"/>
                </a:solidFill>
              </a:rPr>
              <a:t>SAUMYA KUMAR- 23070122195</a:t>
            </a:r>
          </a:p>
          <a:p>
            <a:r>
              <a:rPr lang="en-IN" sz="3200" dirty="0">
                <a:solidFill>
                  <a:schemeClr val="bg1"/>
                </a:solidFill>
              </a:rPr>
              <a:t>NIMITA JESTIN - 23070122259</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524000" y="2857500"/>
            <a:ext cx="12420600" cy="5181600"/>
          </a:xfrm>
          <a:custGeom>
            <a:avLst/>
            <a:gdLst/>
            <a:ahLst/>
            <a:cxnLst/>
            <a:rect l="l" t="t" r="r" b="b"/>
            <a:pathLst>
              <a:path w="11588506" h="3435784">
                <a:moveTo>
                  <a:pt x="0" y="0"/>
                </a:moveTo>
                <a:lnTo>
                  <a:pt x="11588506" y="0"/>
                </a:lnTo>
                <a:lnTo>
                  <a:pt x="11588506" y="3435784"/>
                </a:lnTo>
                <a:lnTo>
                  <a:pt x="0" y="3435784"/>
                </a:lnTo>
                <a:lnTo>
                  <a:pt x="0" y="0"/>
                </a:lnTo>
                <a:close/>
              </a:path>
            </a:pathLst>
          </a:custGeom>
          <a:blipFill>
            <a:blip r:embed="rId2"/>
            <a:stretch>
              <a:fillRect t="-1487" b="-5499"/>
            </a:stretch>
          </a:blipFill>
        </p:spPr>
      </p:sp>
      <p:sp>
        <p:nvSpPr>
          <p:cNvPr id="3" name="TextBox 3"/>
          <p:cNvSpPr txBox="1"/>
          <p:nvPr/>
        </p:nvSpPr>
        <p:spPr>
          <a:xfrm>
            <a:off x="550431" y="647700"/>
            <a:ext cx="4133047" cy="1247775"/>
          </a:xfrm>
          <a:prstGeom prst="rect">
            <a:avLst/>
          </a:prstGeom>
        </p:spPr>
        <p:txBody>
          <a:bodyPr lIns="0" tIns="0" rIns="0" bIns="0" rtlCol="0" anchor="t">
            <a:spAutoFit/>
          </a:bodyPr>
          <a:lstStyle/>
          <a:p>
            <a:pPr algn="ctr">
              <a:lnSpc>
                <a:spcPts val="9839"/>
              </a:lnSpc>
              <a:spcBef>
                <a:spcPct val="0"/>
              </a:spcBef>
            </a:pPr>
            <a:r>
              <a:rPr lang="en-US" sz="8199">
                <a:solidFill>
                  <a:srgbClr val="FFFFFF"/>
                </a:solidFill>
                <a:latin typeface="Alfa Slab One"/>
              </a:rPr>
              <a:t>CODE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216422" y="1874888"/>
            <a:ext cx="11007197" cy="6537224"/>
          </a:xfrm>
          <a:custGeom>
            <a:avLst/>
            <a:gdLst/>
            <a:ahLst/>
            <a:cxnLst/>
            <a:rect l="l" t="t" r="r" b="b"/>
            <a:pathLst>
              <a:path w="11007197" h="6537224">
                <a:moveTo>
                  <a:pt x="0" y="0"/>
                </a:moveTo>
                <a:lnTo>
                  <a:pt x="11007197" y="0"/>
                </a:lnTo>
                <a:lnTo>
                  <a:pt x="11007197" y="6537224"/>
                </a:lnTo>
                <a:lnTo>
                  <a:pt x="0" y="6537224"/>
                </a:lnTo>
                <a:lnTo>
                  <a:pt x="0" y="0"/>
                </a:lnTo>
                <a:close/>
              </a:path>
            </a:pathLst>
          </a:custGeom>
          <a:blipFill>
            <a:blip r:embed="rId2"/>
            <a:stretch>
              <a:fillRect t="-1068" b="-1068"/>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847730"/>
            <a:ext cx="1700784" cy="9439270"/>
          </a:xfrm>
          <a:custGeom>
            <a:avLst/>
            <a:gdLst/>
            <a:ahLst/>
            <a:cxnLst/>
            <a:rect l="l" t="t" r="r" b="b"/>
            <a:pathLst>
              <a:path w="1700784" h="9439270">
                <a:moveTo>
                  <a:pt x="0" y="0"/>
                </a:moveTo>
                <a:lnTo>
                  <a:pt x="1700784" y="0"/>
                </a:lnTo>
                <a:lnTo>
                  <a:pt x="1700784" y="9439270"/>
                </a:lnTo>
                <a:lnTo>
                  <a:pt x="0" y="94392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4"/>
            <a:ext cx="847725" cy="10286998"/>
          </a:xfrm>
          <a:custGeom>
            <a:avLst/>
            <a:gdLst/>
            <a:ahLst/>
            <a:cxnLst/>
            <a:rect l="l" t="t" r="r" b="b"/>
            <a:pathLst>
              <a:path w="847725" h="10286998">
                <a:moveTo>
                  <a:pt x="0" y="0"/>
                </a:moveTo>
                <a:lnTo>
                  <a:pt x="847725" y="0"/>
                </a:lnTo>
                <a:lnTo>
                  <a:pt x="847725" y="10286998"/>
                </a:lnTo>
                <a:lnTo>
                  <a:pt x="0" y="102869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2027948" y="847730"/>
            <a:ext cx="1700784" cy="9439270"/>
          </a:xfrm>
          <a:custGeom>
            <a:avLst/>
            <a:gdLst/>
            <a:ahLst/>
            <a:cxnLst/>
            <a:rect l="l" t="t" r="r" b="b"/>
            <a:pathLst>
              <a:path w="1700784" h="9439270">
                <a:moveTo>
                  <a:pt x="0" y="0"/>
                </a:moveTo>
                <a:lnTo>
                  <a:pt x="1700784" y="0"/>
                </a:lnTo>
                <a:lnTo>
                  <a:pt x="1700784" y="9439270"/>
                </a:lnTo>
                <a:lnTo>
                  <a:pt x="0" y="94392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2027948" y="-4"/>
            <a:ext cx="847725" cy="10286998"/>
          </a:xfrm>
          <a:custGeom>
            <a:avLst/>
            <a:gdLst/>
            <a:ahLst/>
            <a:cxnLst/>
            <a:rect l="l" t="t" r="r" b="b"/>
            <a:pathLst>
              <a:path w="847725" h="10286998">
                <a:moveTo>
                  <a:pt x="0" y="0"/>
                </a:moveTo>
                <a:lnTo>
                  <a:pt x="847725" y="0"/>
                </a:lnTo>
                <a:lnTo>
                  <a:pt x="847725" y="10286998"/>
                </a:lnTo>
                <a:lnTo>
                  <a:pt x="0" y="102869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1735960" y="2194624"/>
            <a:ext cx="5865518" cy="5985222"/>
          </a:xfrm>
          <a:custGeom>
            <a:avLst/>
            <a:gdLst/>
            <a:ahLst/>
            <a:cxnLst/>
            <a:rect l="l" t="t" r="r" b="b"/>
            <a:pathLst>
              <a:path w="5865518" h="5985222">
                <a:moveTo>
                  <a:pt x="0" y="0"/>
                </a:moveTo>
                <a:lnTo>
                  <a:pt x="5865518" y="0"/>
                </a:lnTo>
                <a:lnTo>
                  <a:pt x="5865518" y="5985222"/>
                </a:lnTo>
                <a:lnTo>
                  <a:pt x="0" y="59852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939166" y="690663"/>
            <a:ext cx="10139712" cy="2272288"/>
          </a:xfrm>
          <a:prstGeom prst="rect">
            <a:avLst/>
          </a:prstGeom>
        </p:spPr>
        <p:txBody>
          <a:bodyPr lIns="0" tIns="0" rIns="0" bIns="0" rtlCol="0" anchor="t">
            <a:spAutoFit/>
          </a:bodyPr>
          <a:lstStyle/>
          <a:p>
            <a:pPr algn="l">
              <a:lnSpc>
                <a:spcPts val="7920"/>
              </a:lnSpc>
            </a:pPr>
            <a:r>
              <a:rPr lang="en-US" sz="6600">
                <a:solidFill>
                  <a:srgbClr val="FFFFFF"/>
                </a:solidFill>
                <a:latin typeface="Arimo Bold"/>
              </a:rPr>
              <a:t>Tokenization</a:t>
            </a:r>
          </a:p>
        </p:txBody>
      </p:sp>
      <p:sp>
        <p:nvSpPr>
          <p:cNvPr id="8" name="TextBox 8"/>
          <p:cNvSpPr txBox="1"/>
          <p:nvPr/>
        </p:nvSpPr>
        <p:spPr>
          <a:xfrm>
            <a:off x="423862" y="2386303"/>
            <a:ext cx="10284125" cy="6994567"/>
          </a:xfrm>
          <a:prstGeom prst="rect">
            <a:avLst/>
          </a:prstGeom>
        </p:spPr>
        <p:txBody>
          <a:bodyPr lIns="0" tIns="0" rIns="0" bIns="0" rtlCol="0" anchor="t">
            <a:spAutoFit/>
          </a:bodyPr>
          <a:lstStyle/>
          <a:p>
            <a:pPr algn="just">
              <a:lnSpc>
                <a:spcPts val="3723"/>
              </a:lnSpc>
            </a:pPr>
            <a:r>
              <a:rPr lang="en-US" sz="2498">
                <a:solidFill>
                  <a:srgbClr val="FFFFFF"/>
                </a:solidFill>
                <a:latin typeface="Alice Bold"/>
              </a:rPr>
              <a:t>The process of tokenizing text or a string of letters involves dividing them into smaller pieces, usually words or subwords, known as tokens. The fundamental building blocks for a variety of natural language processing (NLP) activities are these tokens. </a:t>
            </a:r>
          </a:p>
          <a:p>
            <a:pPr algn="just">
              <a:lnSpc>
                <a:spcPts val="3723"/>
              </a:lnSpc>
            </a:pPr>
            <a:r>
              <a:rPr lang="en-US" sz="2498">
                <a:solidFill>
                  <a:srgbClr val="FFFFFF"/>
                </a:solidFill>
                <a:latin typeface="Alice Bold"/>
              </a:rPr>
              <a:t>Tokenization is a crucial preprocessing step in NLP that gets textual input ready for analysis. Key objectives of tokenization consist of: </a:t>
            </a:r>
          </a:p>
          <a:p>
            <a:pPr algn="just">
              <a:lnSpc>
                <a:spcPts val="3723"/>
              </a:lnSpc>
            </a:pPr>
            <a:r>
              <a:rPr lang="en-US" sz="2498">
                <a:solidFill>
                  <a:srgbClr val="FFFFFF"/>
                </a:solidFill>
                <a:latin typeface="Alice Bold"/>
              </a:rPr>
              <a:t>Breaking Text into Tokens: Depending on the amount of granularity needed for the task, breaking text into discrete units such as words, subwords, or even characters. </a:t>
            </a:r>
          </a:p>
          <a:p>
            <a:pPr algn="just">
              <a:lnSpc>
                <a:spcPts val="3723"/>
              </a:lnSpc>
            </a:pPr>
            <a:r>
              <a:rPr lang="en-US" sz="2498">
                <a:solidFill>
                  <a:srgbClr val="FFFFFF"/>
                </a:solidFill>
                <a:latin typeface="Alice Bold"/>
              </a:rPr>
              <a:t>Text normalisation :process of standardising or normalising text by managing contractions, eliminating punctuation, changing all words to lowercase, and carrying out other changes to make text consistent. </a:t>
            </a:r>
          </a:p>
          <a:p>
            <a:pPr algn="just">
              <a:lnSpc>
                <a:spcPts val="3723"/>
              </a:lnSpc>
            </a:pPr>
            <a:r>
              <a:rPr lang="en-US" sz="2498">
                <a:solidFill>
                  <a:srgbClr val="FFFFFF"/>
                </a:solidFill>
                <a:latin typeface="Alice Bold"/>
              </a:rPr>
              <a:t>Preparation for Analysis: Offering an organised framework for additional analysis, including named entity analysis, sentiment analysis, and language modelling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98BCCB-F20B-6A64-EF38-53431D592D35}"/>
              </a:ext>
            </a:extLst>
          </p:cNvPr>
          <p:cNvSpPr txBox="1"/>
          <p:nvPr/>
        </p:nvSpPr>
        <p:spPr>
          <a:xfrm>
            <a:off x="1371600" y="876300"/>
            <a:ext cx="8839200" cy="923330"/>
          </a:xfrm>
          <a:prstGeom prst="rect">
            <a:avLst/>
          </a:prstGeom>
          <a:noFill/>
        </p:spPr>
        <p:txBody>
          <a:bodyPr wrap="square" rtlCol="0">
            <a:spAutoFit/>
          </a:bodyPr>
          <a:lstStyle/>
          <a:p>
            <a:r>
              <a:rPr lang="en-IN" sz="5400" dirty="0">
                <a:solidFill>
                  <a:schemeClr val="bg1"/>
                </a:solidFill>
                <a:latin typeface="Baskerville Old Face" panose="02020602080505020303" pitchFamily="18" charset="0"/>
              </a:rPr>
              <a:t>COSINE SIMILARITY-</a:t>
            </a:r>
          </a:p>
        </p:txBody>
      </p:sp>
      <p:sp>
        <p:nvSpPr>
          <p:cNvPr id="3" name="TextBox 2">
            <a:extLst>
              <a:ext uri="{FF2B5EF4-FFF2-40B4-BE49-F238E27FC236}">
                <a16:creationId xmlns:a16="http://schemas.microsoft.com/office/drawing/2014/main" id="{D55450E8-68D4-C36B-F5E8-0EE6EDB2EAE0}"/>
              </a:ext>
            </a:extLst>
          </p:cNvPr>
          <p:cNvSpPr txBox="1"/>
          <p:nvPr/>
        </p:nvSpPr>
        <p:spPr>
          <a:xfrm>
            <a:off x="838200" y="2019300"/>
            <a:ext cx="8839200" cy="7478970"/>
          </a:xfrm>
          <a:prstGeom prst="rect">
            <a:avLst/>
          </a:prstGeom>
          <a:noFill/>
        </p:spPr>
        <p:txBody>
          <a:bodyPr wrap="square" rtlCol="0">
            <a:spAutoFit/>
          </a:bodyPr>
          <a:lstStyle/>
          <a:p>
            <a:r>
              <a:rPr lang="en-US" sz="4000" dirty="0">
                <a:solidFill>
                  <a:schemeClr val="bg1"/>
                </a:solidFill>
              </a:rPr>
              <a:t>It assess the similarity between documents represented as numerical vectors in a high-dimensional space. It's calculated by taking the dot product of the vectors and dividing it by the product of their magnitudes, yielding a value between -1 and 1. A value of 1 signifies perfect similarity, while 0 indicates no similarity, and -1 implies perfect dissimilarity.  In our project it is used in comparing the lyrics to get desirable results .</a:t>
            </a:r>
            <a:endParaRPr lang="en-IN" sz="4000" dirty="0">
              <a:solidFill>
                <a:schemeClr val="bg1"/>
              </a:solidFill>
            </a:endParaRPr>
          </a:p>
        </p:txBody>
      </p:sp>
    </p:spTree>
    <p:extLst>
      <p:ext uri="{BB962C8B-B14F-4D97-AF65-F5344CB8AC3E}">
        <p14:creationId xmlns:p14="http://schemas.microsoft.com/office/powerpoint/2010/main" val="1699344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669441" y="2918946"/>
            <a:ext cx="11749797" cy="6124575"/>
          </a:xfrm>
          <a:prstGeom prst="rect">
            <a:avLst/>
          </a:prstGeom>
        </p:spPr>
        <p:txBody>
          <a:bodyPr lIns="0" tIns="0" rIns="0" bIns="0" rtlCol="0" anchor="t">
            <a:spAutoFit/>
          </a:bodyPr>
          <a:lstStyle/>
          <a:p>
            <a:pPr>
              <a:lnSpc>
                <a:spcPts val="4800"/>
              </a:lnSpc>
            </a:pPr>
            <a:r>
              <a:rPr lang="en-US" sz="4000">
                <a:solidFill>
                  <a:srgbClr val="FFFFFF"/>
                </a:solidFill>
                <a:latin typeface="Aperture"/>
              </a:rPr>
              <a:t>Challenges include feature selection, scalability with large music databases, dealing with diverse user tastes, addressing the cold-start problem for new users or items, and continuous model adaptation</a:t>
            </a:r>
          </a:p>
          <a:p>
            <a:pPr>
              <a:lnSpc>
                <a:spcPts val="4800"/>
              </a:lnSpc>
            </a:pPr>
            <a:endParaRPr lang="en-US" sz="4000">
              <a:solidFill>
                <a:srgbClr val="FFFFFF"/>
              </a:solidFill>
              <a:latin typeface="Aperture"/>
            </a:endParaRPr>
          </a:p>
          <a:p>
            <a:pPr>
              <a:lnSpc>
                <a:spcPts val="4800"/>
              </a:lnSpc>
              <a:spcBef>
                <a:spcPct val="0"/>
              </a:spcBef>
            </a:pPr>
            <a:r>
              <a:rPr lang="en-US" sz="4000">
                <a:solidFill>
                  <a:srgbClr val="FFFFFF"/>
                </a:solidFill>
                <a:latin typeface="Aperture"/>
              </a:rPr>
              <a:t>Future objectives include utilising complex machine learning and AI techniques such as deep learning, improving user modelling with context-aware recommendations, and investigating creative data forms.</a:t>
            </a:r>
          </a:p>
        </p:txBody>
      </p:sp>
      <p:sp>
        <p:nvSpPr>
          <p:cNvPr id="3" name="Freeform 3"/>
          <p:cNvSpPr/>
          <p:nvPr/>
        </p:nvSpPr>
        <p:spPr>
          <a:xfrm>
            <a:off x="12280334" y="2947521"/>
            <a:ext cx="5459895" cy="4516822"/>
          </a:xfrm>
          <a:custGeom>
            <a:avLst/>
            <a:gdLst/>
            <a:ahLst/>
            <a:cxnLst/>
            <a:rect l="l" t="t" r="r" b="b"/>
            <a:pathLst>
              <a:path w="5459895" h="4516822">
                <a:moveTo>
                  <a:pt x="0" y="0"/>
                </a:moveTo>
                <a:lnTo>
                  <a:pt x="5459895" y="0"/>
                </a:lnTo>
                <a:lnTo>
                  <a:pt x="5459895" y="4516823"/>
                </a:lnTo>
                <a:lnTo>
                  <a:pt x="0" y="45168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23147" y="590550"/>
            <a:ext cx="16201763" cy="1781175"/>
          </a:xfrm>
          <a:prstGeom prst="rect">
            <a:avLst/>
          </a:prstGeom>
        </p:spPr>
        <p:txBody>
          <a:bodyPr lIns="0" tIns="0" rIns="0" bIns="0" rtlCol="0" anchor="t">
            <a:spAutoFit/>
          </a:bodyPr>
          <a:lstStyle/>
          <a:p>
            <a:pPr>
              <a:lnSpc>
                <a:spcPts val="7080"/>
              </a:lnSpc>
              <a:spcBef>
                <a:spcPct val="0"/>
              </a:spcBef>
            </a:pPr>
            <a:r>
              <a:rPr lang="en-US" sz="5900">
                <a:solidFill>
                  <a:srgbClr val="FFFFFF"/>
                </a:solidFill>
                <a:latin typeface="Ananias Bold"/>
              </a:rPr>
              <a:t>CHALLENGES AND FUTURE DECISIONS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847727" y="2305086"/>
            <a:ext cx="5690019" cy="6271564"/>
          </a:xfrm>
          <a:custGeom>
            <a:avLst/>
            <a:gdLst/>
            <a:ahLst/>
            <a:cxnLst/>
            <a:rect l="l" t="t" r="r" b="b"/>
            <a:pathLst>
              <a:path w="5690019" h="6271564">
                <a:moveTo>
                  <a:pt x="0" y="0"/>
                </a:moveTo>
                <a:lnTo>
                  <a:pt x="5690019" y="0"/>
                </a:lnTo>
                <a:lnTo>
                  <a:pt x="5690019" y="6271564"/>
                </a:lnTo>
                <a:lnTo>
                  <a:pt x="0" y="62715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511544" y="191307"/>
            <a:ext cx="8383667" cy="1038225"/>
          </a:xfrm>
          <a:prstGeom prst="rect">
            <a:avLst/>
          </a:prstGeom>
        </p:spPr>
        <p:txBody>
          <a:bodyPr lIns="0" tIns="0" rIns="0" bIns="0" rtlCol="0" anchor="t">
            <a:spAutoFit/>
          </a:bodyPr>
          <a:lstStyle/>
          <a:p>
            <a:pPr algn="ctr">
              <a:lnSpc>
                <a:spcPts val="7920"/>
              </a:lnSpc>
              <a:spcBef>
                <a:spcPct val="0"/>
              </a:spcBef>
            </a:pPr>
            <a:r>
              <a:rPr lang="en-US" sz="6600">
                <a:solidFill>
                  <a:srgbClr val="FFFFFF"/>
                </a:solidFill>
                <a:latin typeface="Arimo Bold"/>
              </a:rPr>
              <a:t>RESEARCH PAPERS</a:t>
            </a:r>
          </a:p>
        </p:txBody>
      </p:sp>
      <p:sp>
        <p:nvSpPr>
          <p:cNvPr id="4" name="TextBox 4"/>
          <p:cNvSpPr txBox="1"/>
          <p:nvPr/>
        </p:nvSpPr>
        <p:spPr>
          <a:xfrm>
            <a:off x="738609" y="1833563"/>
            <a:ext cx="8553413" cy="7620000"/>
          </a:xfrm>
          <a:prstGeom prst="rect">
            <a:avLst/>
          </a:prstGeom>
        </p:spPr>
        <p:txBody>
          <a:bodyPr lIns="0" tIns="0" rIns="0" bIns="0" rtlCol="0" anchor="t">
            <a:spAutoFit/>
          </a:bodyPr>
          <a:lstStyle/>
          <a:p>
            <a:pPr>
              <a:lnSpc>
                <a:spcPts val="4027"/>
              </a:lnSpc>
            </a:pPr>
            <a:r>
              <a:rPr lang="en-US" sz="3355">
                <a:solidFill>
                  <a:srgbClr val="FFFFFF"/>
                </a:solidFill>
                <a:latin typeface="Asap Condensed"/>
              </a:rPr>
              <a:t>Peter J Rentfrow and Samuel D Gosling. Message in a Ballad: the Role of Music Preferences in Interpersonal Perception. Psychological science, 17(3):236–42,</a:t>
            </a:r>
          </a:p>
          <a:p>
            <a:pPr>
              <a:lnSpc>
                <a:spcPts val="4027"/>
              </a:lnSpc>
            </a:pPr>
            <a:r>
              <a:rPr lang="en-US" sz="3355">
                <a:solidFill>
                  <a:srgbClr val="FFFFFF"/>
                </a:solidFill>
                <a:latin typeface="Asap Condensed"/>
              </a:rPr>
              <a:t>March 2006</a:t>
            </a:r>
          </a:p>
          <a:p>
            <a:pPr>
              <a:lnSpc>
                <a:spcPts val="4027"/>
              </a:lnSpc>
            </a:pPr>
            <a:endParaRPr lang="en-US" sz="3355">
              <a:solidFill>
                <a:srgbClr val="FFFFFF"/>
              </a:solidFill>
              <a:latin typeface="Asap Condensed"/>
            </a:endParaRPr>
          </a:p>
          <a:p>
            <a:pPr>
              <a:lnSpc>
                <a:spcPts val="4027"/>
              </a:lnSpc>
            </a:pPr>
            <a:r>
              <a:rPr lang="en-US" sz="3355">
                <a:solidFill>
                  <a:srgbClr val="FFFFFF"/>
                </a:solidFill>
                <a:latin typeface="Asap Condensed"/>
              </a:rPr>
              <a:t>Peter J. Rentfrow and Samuel D. Gosling. The Do Re Mi’s of Everyday Life: The</a:t>
            </a:r>
          </a:p>
          <a:p>
            <a:pPr>
              <a:lnSpc>
                <a:spcPts val="4027"/>
              </a:lnSpc>
            </a:pPr>
            <a:r>
              <a:rPr lang="en-US" sz="3355">
                <a:solidFill>
                  <a:srgbClr val="FFFFFF"/>
                </a:solidFill>
                <a:latin typeface="Asap Condensed"/>
              </a:rPr>
              <a:t>structure and personality correlates of music preferences. Journal of Personality</a:t>
            </a:r>
          </a:p>
          <a:p>
            <a:pPr>
              <a:lnSpc>
                <a:spcPts val="4027"/>
              </a:lnSpc>
            </a:pPr>
            <a:r>
              <a:rPr lang="en-US" sz="3355">
                <a:solidFill>
                  <a:srgbClr val="FFFFFF"/>
                </a:solidFill>
                <a:latin typeface="Asap Condensed"/>
              </a:rPr>
              <a:t>and Social Psychology, 84(6):1236–1256, 2003.</a:t>
            </a:r>
          </a:p>
          <a:p>
            <a:pPr>
              <a:lnSpc>
                <a:spcPts val="4027"/>
              </a:lnSpc>
            </a:pPr>
            <a:endParaRPr lang="en-US" sz="3355">
              <a:solidFill>
                <a:srgbClr val="FFFFFF"/>
              </a:solidFill>
              <a:latin typeface="Asap Condensed"/>
            </a:endParaRPr>
          </a:p>
          <a:p>
            <a:pPr>
              <a:lnSpc>
                <a:spcPts val="4027"/>
              </a:lnSpc>
            </a:pPr>
            <a:r>
              <a:rPr lang="en-US" sz="3355">
                <a:solidFill>
                  <a:srgbClr val="FFFFFF"/>
                </a:solidFill>
                <a:latin typeface="Asap Condensed"/>
              </a:rPr>
              <a:t>S Gosling. A Very Brief Measure of the Big-Five Personality Domains. Journal of</a:t>
            </a:r>
          </a:p>
          <a:p>
            <a:pPr>
              <a:lnSpc>
                <a:spcPts val="4147"/>
              </a:lnSpc>
              <a:spcBef>
                <a:spcPct val="0"/>
              </a:spcBef>
            </a:pPr>
            <a:r>
              <a:rPr lang="en-US" sz="3455">
                <a:solidFill>
                  <a:srgbClr val="FFFFFF"/>
                </a:solidFill>
                <a:latin typeface="Asap Condensed"/>
              </a:rPr>
              <a:t>Research in Personality, 37(6):504–528, December 2003.</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580182" y="509587"/>
            <a:ext cx="8268706" cy="1047750"/>
          </a:xfrm>
          <a:prstGeom prst="rect">
            <a:avLst/>
          </a:prstGeom>
        </p:spPr>
        <p:txBody>
          <a:bodyPr lIns="0" tIns="0" rIns="0" bIns="0" rtlCol="0" anchor="t">
            <a:spAutoFit/>
          </a:bodyPr>
          <a:lstStyle/>
          <a:p>
            <a:pPr algn="ctr">
              <a:lnSpc>
                <a:spcPts val="8399"/>
              </a:lnSpc>
              <a:spcBef>
                <a:spcPct val="0"/>
              </a:spcBef>
            </a:pPr>
            <a:r>
              <a:rPr lang="en-US" sz="6999">
                <a:solidFill>
                  <a:srgbClr val="FFFFFF"/>
                </a:solidFill>
                <a:latin typeface="Architype Van Doesburg"/>
              </a:rPr>
              <a:t>REFERENCES</a:t>
            </a:r>
          </a:p>
        </p:txBody>
      </p:sp>
      <p:sp>
        <p:nvSpPr>
          <p:cNvPr id="3" name="TextBox 3"/>
          <p:cNvSpPr txBox="1"/>
          <p:nvPr/>
        </p:nvSpPr>
        <p:spPr>
          <a:xfrm>
            <a:off x="875294" y="2051525"/>
            <a:ext cx="12593598" cy="6877050"/>
          </a:xfrm>
          <a:prstGeom prst="rect">
            <a:avLst/>
          </a:prstGeom>
        </p:spPr>
        <p:txBody>
          <a:bodyPr lIns="0" tIns="0" rIns="0" bIns="0" rtlCol="0" anchor="t">
            <a:spAutoFit/>
          </a:bodyPr>
          <a:lstStyle/>
          <a:p>
            <a:pPr>
              <a:lnSpc>
                <a:spcPts val="3413"/>
              </a:lnSpc>
            </a:pPr>
            <a:r>
              <a:rPr lang="en-US" sz="2844">
                <a:solidFill>
                  <a:srgbClr val="FFFFFF"/>
                </a:solidFill>
                <a:latin typeface="Arimo Bold"/>
              </a:rPr>
              <a:t>– K-means clustering with Earth-Mover’s Distance: It computes a general distance between Gaussian Mixture Models (GMM) by combining individual distance between gaussian components [62]. </a:t>
            </a:r>
          </a:p>
          <a:p>
            <a:pPr>
              <a:lnSpc>
                <a:spcPts val="3413"/>
              </a:lnSpc>
            </a:pPr>
            <a:endParaRPr lang="en-US" sz="2844">
              <a:solidFill>
                <a:srgbClr val="FFFFFF"/>
              </a:solidFill>
              <a:latin typeface="Arimo Bold"/>
            </a:endParaRPr>
          </a:p>
          <a:p>
            <a:pPr>
              <a:lnSpc>
                <a:spcPts val="3413"/>
              </a:lnSpc>
            </a:pPr>
            <a:r>
              <a:rPr lang="en-US" sz="2844">
                <a:solidFill>
                  <a:srgbClr val="FFFFFF"/>
                </a:solidFill>
                <a:latin typeface="Arimo Bold"/>
              </a:rPr>
              <a:t>– Expectation-Maximization with Monte Carlo Sampling: This measurement makes use of vectors sampled directly from the GMMs of the two </a:t>
            </a:r>
          </a:p>
          <a:p>
            <a:pPr>
              <a:lnSpc>
                <a:spcPts val="3413"/>
              </a:lnSpc>
            </a:pPr>
            <a:endParaRPr lang="en-US" sz="2844">
              <a:solidFill>
                <a:srgbClr val="FFFFFF"/>
              </a:solidFill>
              <a:latin typeface="Arimo Bold"/>
            </a:endParaRPr>
          </a:p>
          <a:p>
            <a:pPr>
              <a:lnSpc>
                <a:spcPts val="3413"/>
              </a:lnSpc>
            </a:pPr>
            <a:r>
              <a:rPr lang="en-US" sz="2844">
                <a:solidFill>
                  <a:srgbClr val="FFFFFF"/>
                </a:solidFill>
                <a:latin typeface="Arimo Bold"/>
              </a:rPr>
              <a:t>songs to be compared; the sampling is performed computationally via random number generation [51]. </a:t>
            </a:r>
          </a:p>
          <a:p>
            <a:pPr>
              <a:lnSpc>
                <a:spcPts val="3413"/>
              </a:lnSpc>
            </a:pPr>
            <a:endParaRPr lang="en-US" sz="2844">
              <a:solidFill>
                <a:srgbClr val="FFFFFF"/>
              </a:solidFill>
              <a:latin typeface="Arimo Bold"/>
            </a:endParaRPr>
          </a:p>
          <a:p>
            <a:pPr>
              <a:lnSpc>
                <a:spcPts val="3413"/>
              </a:lnSpc>
            </a:pPr>
            <a:r>
              <a:rPr lang="en-US" sz="2844">
                <a:solidFill>
                  <a:srgbClr val="FFFFFF"/>
                </a:solidFill>
                <a:latin typeface="Arimo Bold"/>
              </a:rPr>
              <a:t>– Average Feature Vectors with Euclidean Distance: It calculates loworder statistics such as mean and variance over segments [16]. </a:t>
            </a:r>
          </a:p>
          <a:p>
            <a:pPr>
              <a:lnSpc>
                <a:spcPts val="3413"/>
              </a:lnSpc>
            </a:pPr>
            <a:endParaRPr lang="en-US" sz="2844">
              <a:solidFill>
                <a:srgbClr val="FFFFFF"/>
              </a:solidFill>
              <a:latin typeface="Arimo Bold"/>
            </a:endParaRPr>
          </a:p>
          <a:p>
            <a:pPr>
              <a:lnSpc>
                <a:spcPts val="3413"/>
              </a:lnSpc>
              <a:spcBef>
                <a:spcPct val="0"/>
              </a:spcBef>
            </a:pPr>
            <a:r>
              <a:rPr lang="en-US" sz="2844">
                <a:solidFill>
                  <a:srgbClr val="FFFFFF"/>
                </a:solidFill>
                <a:latin typeface="Arimo Bold"/>
              </a:rPr>
              <a:t>A Survey of Music Recommendation Systems and Future Perspectives Yading Song, Simon Dixon, and Marcus Pearce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98987" y="490538"/>
            <a:ext cx="6985635" cy="1038225"/>
          </a:xfrm>
          <a:prstGeom prst="rect">
            <a:avLst/>
          </a:prstGeom>
        </p:spPr>
        <p:txBody>
          <a:bodyPr lIns="0" tIns="0" rIns="0" bIns="0" rtlCol="0" anchor="t">
            <a:spAutoFit/>
          </a:bodyPr>
          <a:lstStyle/>
          <a:p>
            <a:pPr algn="ctr">
              <a:lnSpc>
                <a:spcPts val="7920"/>
              </a:lnSpc>
              <a:spcBef>
                <a:spcPct val="0"/>
              </a:spcBef>
            </a:pPr>
            <a:r>
              <a:rPr lang="en-US" sz="6600">
                <a:solidFill>
                  <a:srgbClr val="FFFFFF"/>
                </a:solidFill>
                <a:latin typeface="Arimo Bold"/>
              </a:rPr>
              <a:t>MODULES USED </a:t>
            </a:r>
          </a:p>
        </p:txBody>
      </p:sp>
      <p:sp>
        <p:nvSpPr>
          <p:cNvPr id="3" name="TextBox 3"/>
          <p:cNvSpPr txBox="1"/>
          <p:nvPr/>
        </p:nvSpPr>
        <p:spPr>
          <a:xfrm>
            <a:off x="1028700" y="2733675"/>
            <a:ext cx="11448572" cy="5343525"/>
          </a:xfrm>
          <a:prstGeom prst="rect">
            <a:avLst/>
          </a:prstGeom>
        </p:spPr>
        <p:txBody>
          <a:bodyPr lIns="0" tIns="0" rIns="0" bIns="0" rtlCol="0" anchor="t">
            <a:spAutoFit/>
          </a:bodyPr>
          <a:lstStyle/>
          <a:p>
            <a:pPr algn="just">
              <a:lnSpc>
                <a:spcPts val="4200"/>
              </a:lnSpc>
            </a:pPr>
            <a:r>
              <a:rPr lang="en-US" sz="3500">
                <a:solidFill>
                  <a:srgbClr val="FFFFFF"/>
                </a:solidFill>
                <a:latin typeface="Alibaba Sans Bold"/>
              </a:rPr>
              <a:t>Panda (helps to load the data frame in a 2D array format and has multiple functions to perform analysis tasks in one go.) </a:t>
            </a:r>
          </a:p>
          <a:p>
            <a:pPr algn="just">
              <a:lnSpc>
                <a:spcPts val="4200"/>
              </a:lnSpc>
            </a:pPr>
            <a:endParaRPr lang="en-US" sz="3500">
              <a:solidFill>
                <a:srgbClr val="FFFFFF"/>
              </a:solidFill>
              <a:latin typeface="Alibaba Sans Bold"/>
            </a:endParaRPr>
          </a:p>
          <a:p>
            <a:pPr algn="just">
              <a:lnSpc>
                <a:spcPts val="4200"/>
              </a:lnSpc>
            </a:pPr>
            <a:r>
              <a:rPr lang="en-US" sz="3500">
                <a:solidFill>
                  <a:srgbClr val="FFFFFF"/>
                </a:solidFill>
                <a:latin typeface="Alibaba Sans Bold"/>
              </a:rPr>
              <a:t>Nltk ( ) </a:t>
            </a:r>
          </a:p>
          <a:p>
            <a:pPr algn="just">
              <a:lnSpc>
                <a:spcPts val="4200"/>
              </a:lnSpc>
            </a:pPr>
            <a:endParaRPr lang="en-US" sz="3500">
              <a:solidFill>
                <a:srgbClr val="FFFFFF"/>
              </a:solidFill>
              <a:latin typeface="Alibaba Sans Bold"/>
            </a:endParaRPr>
          </a:p>
          <a:p>
            <a:pPr algn="just">
              <a:lnSpc>
                <a:spcPts val="4200"/>
              </a:lnSpc>
              <a:spcBef>
                <a:spcPct val="0"/>
              </a:spcBef>
            </a:pPr>
            <a:r>
              <a:rPr lang="en-US" sz="3500">
                <a:solidFill>
                  <a:srgbClr val="FFFFFF"/>
                </a:solidFill>
                <a:latin typeface="Alibaba Sans Bold"/>
              </a:rPr>
              <a:t>Sklearn (contains multiple libraries having pre-implemented functions to perform tasks from data preprocessing to model development and evaluation.)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847730"/>
            <a:ext cx="1700784" cy="9439270"/>
          </a:xfrm>
          <a:custGeom>
            <a:avLst/>
            <a:gdLst/>
            <a:ahLst/>
            <a:cxnLst/>
            <a:rect l="l" t="t" r="r" b="b"/>
            <a:pathLst>
              <a:path w="1700784" h="9439270">
                <a:moveTo>
                  <a:pt x="0" y="0"/>
                </a:moveTo>
                <a:lnTo>
                  <a:pt x="1700784" y="0"/>
                </a:lnTo>
                <a:lnTo>
                  <a:pt x="1700784" y="9439270"/>
                </a:lnTo>
                <a:lnTo>
                  <a:pt x="0" y="94392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4"/>
            <a:ext cx="847725" cy="10286998"/>
          </a:xfrm>
          <a:custGeom>
            <a:avLst/>
            <a:gdLst/>
            <a:ahLst/>
            <a:cxnLst/>
            <a:rect l="l" t="t" r="r" b="b"/>
            <a:pathLst>
              <a:path w="847725" h="10286998">
                <a:moveTo>
                  <a:pt x="0" y="0"/>
                </a:moveTo>
                <a:lnTo>
                  <a:pt x="847725" y="0"/>
                </a:lnTo>
                <a:lnTo>
                  <a:pt x="847725" y="10286998"/>
                </a:lnTo>
                <a:lnTo>
                  <a:pt x="0" y="102869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0" y="847730"/>
            <a:ext cx="1700784" cy="9439270"/>
          </a:xfrm>
          <a:custGeom>
            <a:avLst/>
            <a:gdLst/>
            <a:ahLst/>
            <a:cxnLst/>
            <a:rect l="l" t="t" r="r" b="b"/>
            <a:pathLst>
              <a:path w="1700784" h="9439270">
                <a:moveTo>
                  <a:pt x="0" y="0"/>
                </a:moveTo>
                <a:lnTo>
                  <a:pt x="1700784" y="0"/>
                </a:lnTo>
                <a:lnTo>
                  <a:pt x="1700784" y="9439270"/>
                </a:lnTo>
                <a:lnTo>
                  <a:pt x="0" y="94392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0" y="-4"/>
            <a:ext cx="847725" cy="10286998"/>
          </a:xfrm>
          <a:custGeom>
            <a:avLst/>
            <a:gdLst/>
            <a:ahLst/>
            <a:cxnLst/>
            <a:rect l="l" t="t" r="r" b="b"/>
            <a:pathLst>
              <a:path w="847725" h="10286998">
                <a:moveTo>
                  <a:pt x="0" y="0"/>
                </a:moveTo>
                <a:lnTo>
                  <a:pt x="847725" y="0"/>
                </a:lnTo>
                <a:lnTo>
                  <a:pt x="847725" y="10286998"/>
                </a:lnTo>
                <a:lnTo>
                  <a:pt x="0" y="102869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6" name="Picture 6"/>
          <p:cNvPicPr>
            <a:picLocks noChangeAspect="1"/>
          </p:cNvPicPr>
          <p:nvPr/>
        </p:nvPicPr>
        <p:blipFill>
          <a:blip r:embed="rId6"/>
          <a:srcRect/>
          <a:stretch>
            <a:fillRect/>
          </a:stretch>
        </p:blipFill>
        <p:spPr>
          <a:xfrm>
            <a:off x="850392" y="1749875"/>
            <a:ext cx="6685431" cy="6787239"/>
          </a:xfrm>
          <a:prstGeom prst="rect">
            <a:avLst/>
          </a:prstGeom>
        </p:spPr>
      </p:pic>
      <p:sp>
        <p:nvSpPr>
          <p:cNvPr id="7" name="TextBox 7"/>
          <p:cNvSpPr txBox="1"/>
          <p:nvPr/>
        </p:nvSpPr>
        <p:spPr>
          <a:xfrm>
            <a:off x="7782483" y="690663"/>
            <a:ext cx="10139712" cy="2272288"/>
          </a:xfrm>
          <a:prstGeom prst="rect">
            <a:avLst/>
          </a:prstGeom>
        </p:spPr>
        <p:txBody>
          <a:bodyPr lIns="0" tIns="0" rIns="0" bIns="0" rtlCol="0" anchor="t">
            <a:spAutoFit/>
          </a:bodyPr>
          <a:lstStyle/>
          <a:p>
            <a:pPr algn="l">
              <a:lnSpc>
                <a:spcPts val="7920"/>
              </a:lnSpc>
            </a:pPr>
            <a:r>
              <a:rPr lang="en-US" sz="6600">
                <a:solidFill>
                  <a:srgbClr val="FFFFFF"/>
                </a:solidFill>
                <a:latin typeface="Arimo Bold"/>
              </a:rPr>
              <a:t>INTRODUCTION</a:t>
            </a:r>
          </a:p>
        </p:txBody>
      </p:sp>
      <p:sp>
        <p:nvSpPr>
          <p:cNvPr id="8" name="TextBox 8"/>
          <p:cNvSpPr txBox="1"/>
          <p:nvPr/>
        </p:nvSpPr>
        <p:spPr>
          <a:xfrm>
            <a:off x="7782483" y="2714627"/>
            <a:ext cx="9967043" cy="6578417"/>
          </a:xfrm>
          <a:prstGeom prst="rect">
            <a:avLst/>
          </a:prstGeom>
        </p:spPr>
        <p:txBody>
          <a:bodyPr lIns="0" tIns="0" rIns="0" bIns="0" rtlCol="0" anchor="t">
            <a:spAutoFit/>
          </a:bodyPr>
          <a:lstStyle/>
          <a:p>
            <a:pPr>
              <a:lnSpc>
                <a:spcPts val="4069"/>
              </a:lnSpc>
            </a:pPr>
            <a:r>
              <a:rPr lang="en-US" sz="3308">
                <a:solidFill>
                  <a:srgbClr val="FFFFFF"/>
                </a:solidFill>
                <a:latin typeface="Noto Serif Bold"/>
              </a:rPr>
              <a:t>It may be exciting and difficult to discover new songs in the huge and constantly growing world of music that fit our personal tastes.</a:t>
            </a:r>
          </a:p>
          <a:p>
            <a:pPr>
              <a:lnSpc>
                <a:spcPts val="4583"/>
              </a:lnSpc>
            </a:pPr>
            <a:r>
              <a:rPr lang="en-US" sz="3726">
                <a:solidFill>
                  <a:srgbClr val="FFFFFF"/>
                </a:solidFill>
                <a:latin typeface="Noto Serif Bold"/>
              </a:rPr>
              <a:t>The "Personalised Music Recommendation System" project aims to simplify the process of choosing the perfect soundtrack by using data and algorithms.</a:t>
            </a:r>
          </a:p>
          <a:p>
            <a:pPr>
              <a:lnSpc>
                <a:spcPts val="4248"/>
              </a:lnSpc>
            </a:pPr>
            <a:r>
              <a:rPr lang="en-US" sz="3454">
                <a:solidFill>
                  <a:srgbClr val="FFFFFF"/>
                </a:solidFill>
                <a:latin typeface="Noto Serif Bold"/>
              </a:rPr>
              <a:t>This project offers a personalised music recommendation experience based on lyric recognition, ensuring that each user is greeted with tunes that suit their likes.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847730"/>
            <a:ext cx="1700784" cy="9439270"/>
          </a:xfrm>
          <a:custGeom>
            <a:avLst/>
            <a:gdLst/>
            <a:ahLst/>
            <a:cxnLst/>
            <a:rect l="l" t="t" r="r" b="b"/>
            <a:pathLst>
              <a:path w="1700784" h="9439270">
                <a:moveTo>
                  <a:pt x="0" y="0"/>
                </a:moveTo>
                <a:lnTo>
                  <a:pt x="1700784" y="0"/>
                </a:lnTo>
                <a:lnTo>
                  <a:pt x="1700784" y="9439270"/>
                </a:lnTo>
                <a:lnTo>
                  <a:pt x="0" y="94392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4"/>
            <a:ext cx="847725" cy="10286998"/>
          </a:xfrm>
          <a:custGeom>
            <a:avLst/>
            <a:gdLst/>
            <a:ahLst/>
            <a:cxnLst/>
            <a:rect l="l" t="t" r="r" b="b"/>
            <a:pathLst>
              <a:path w="847725" h="10286998">
                <a:moveTo>
                  <a:pt x="0" y="0"/>
                </a:moveTo>
                <a:lnTo>
                  <a:pt x="847725" y="0"/>
                </a:lnTo>
                <a:lnTo>
                  <a:pt x="847725" y="10286998"/>
                </a:lnTo>
                <a:lnTo>
                  <a:pt x="0" y="102869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0" y="847730"/>
            <a:ext cx="1700784" cy="9439270"/>
          </a:xfrm>
          <a:custGeom>
            <a:avLst/>
            <a:gdLst/>
            <a:ahLst/>
            <a:cxnLst/>
            <a:rect l="l" t="t" r="r" b="b"/>
            <a:pathLst>
              <a:path w="1700784" h="9439270">
                <a:moveTo>
                  <a:pt x="0" y="0"/>
                </a:moveTo>
                <a:lnTo>
                  <a:pt x="1700784" y="0"/>
                </a:lnTo>
                <a:lnTo>
                  <a:pt x="1700784" y="9439270"/>
                </a:lnTo>
                <a:lnTo>
                  <a:pt x="0" y="94392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0" y="-4"/>
            <a:ext cx="847725" cy="10286998"/>
          </a:xfrm>
          <a:custGeom>
            <a:avLst/>
            <a:gdLst/>
            <a:ahLst/>
            <a:cxnLst/>
            <a:rect l="l" t="t" r="r" b="b"/>
            <a:pathLst>
              <a:path w="847725" h="10286998">
                <a:moveTo>
                  <a:pt x="0" y="0"/>
                </a:moveTo>
                <a:lnTo>
                  <a:pt x="847725" y="0"/>
                </a:lnTo>
                <a:lnTo>
                  <a:pt x="847725" y="10286998"/>
                </a:lnTo>
                <a:lnTo>
                  <a:pt x="0" y="102869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a:grpSpLocks noChangeAspect="1"/>
          </p:cNvGrpSpPr>
          <p:nvPr/>
        </p:nvGrpSpPr>
        <p:grpSpPr>
          <a:xfrm>
            <a:off x="0" y="1028700"/>
            <a:ext cx="7605753" cy="7716977"/>
            <a:chOff x="0" y="0"/>
            <a:chExt cx="2952750" cy="2995930"/>
          </a:xfrm>
        </p:grpSpPr>
        <p:sp>
          <p:nvSpPr>
            <p:cNvPr id="7" name="Freeform 7"/>
            <p:cNvSpPr/>
            <p:nvPr/>
          </p:nvSpPr>
          <p:spPr>
            <a:xfrm>
              <a:off x="-2540" y="-5080"/>
              <a:ext cx="2962910" cy="3004820"/>
            </a:xfrm>
            <a:custGeom>
              <a:avLst/>
              <a:gdLst/>
              <a:ahLst/>
              <a:cxnLst/>
              <a:rect l="l" t="t" r="r" b="b"/>
              <a:pathLst>
                <a:path w="2962910" h="3004820">
                  <a:moveTo>
                    <a:pt x="2936240" y="16510"/>
                  </a:moveTo>
                  <a:lnTo>
                    <a:pt x="2926080" y="16510"/>
                  </a:lnTo>
                  <a:cubicBezTo>
                    <a:pt x="2684780" y="16510"/>
                    <a:pt x="2443480" y="19050"/>
                    <a:pt x="2203450" y="21590"/>
                  </a:cubicBezTo>
                  <a:cubicBezTo>
                    <a:pt x="1775460" y="26670"/>
                    <a:pt x="1346200" y="34290"/>
                    <a:pt x="918210" y="35560"/>
                  </a:cubicBezTo>
                  <a:cubicBezTo>
                    <a:pt x="751840" y="35560"/>
                    <a:pt x="585470" y="26670"/>
                    <a:pt x="419100" y="16510"/>
                  </a:cubicBezTo>
                  <a:cubicBezTo>
                    <a:pt x="281940" y="7620"/>
                    <a:pt x="142240" y="0"/>
                    <a:pt x="5080" y="10160"/>
                  </a:cubicBezTo>
                  <a:cubicBezTo>
                    <a:pt x="6350" y="210820"/>
                    <a:pt x="7620" y="411480"/>
                    <a:pt x="10160" y="610870"/>
                  </a:cubicBezTo>
                  <a:cubicBezTo>
                    <a:pt x="13970" y="1056640"/>
                    <a:pt x="20320" y="1502410"/>
                    <a:pt x="16510" y="1948180"/>
                  </a:cubicBezTo>
                  <a:cubicBezTo>
                    <a:pt x="15240" y="2169160"/>
                    <a:pt x="6350" y="2390140"/>
                    <a:pt x="2540" y="2611120"/>
                  </a:cubicBezTo>
                  <a:cubicBezTo>
                    <a:pt x="0" y="2730500"/>
                    <a:pt x="10160" y="2849880"/>
                    <a:pt x="17780" y="2967990"/>
                  </a:cubicBezTo>
                  <a:cubicBezTo>
                    <a:pt x="77470" y="2962910"/>
                    <a:pt x="138430" y="2966720"/>
                    <a:pt x="196850" y="2971800"/>
                  </a:cubicBezTo>
                  <a:cubicBezTo>
                    <a:pt x="287020" y="2979420"/>
                    <a:pt x="375920" y="2988310"/>
                    <a:pt x="466090" y="2992120"/>
                  </a:cubicBezTo>
                  <a:cubicBezTo>
                    <a:pt x="882650" y="3004820"/>
                    <a:pt x="1300480" y="2997200"/>
                    <a:pt x="1717040" y="2987040"/>
                  </a:cubicBezTo>
                  <a:cubicBezTo>
                    <a:pt x="2127250" y="2975610"/>
                    <a:pt x="2538730" y="2962910"/>
                    <a:pt x="2950210" y="2961640"/>
                  </a:cubicBezTo>
                  <a:cubicBezTo>
                    <a:pt x="2942590" y="2794000"/>
                    <a:pt x="2933700" y="2626360"/>
                    <a:pt x="2928620" y="2457450"/>
                  </a:cubicBezTo>
                  <a:cubicBezTo>
                    <a:pt x="2915920" y="2034540"/>
                    <a:pt x="2933700" y="1612900"/>
                    <a:pt x="2945130" y="1189990"/>
                  </a:cubicBezTo>
                  <a:cubicBezTo>
                    <a:pt x="2956560" y="800100"/>
                    <a:pt x="2962910" y="407670"/>
                    <a:pt x="2936240" y="16510"/>
                  </a:cubicBezTo>
                  <a:close/>
                </a:path>
              </a:pathLst>
            </a:custGeom>
            <a:blipFill>
              <a:blip r:embed="rId6"/>
              <a:stretch>
                <a:fillRect l="-25936" r="-25936"/>
              </a:stretch>
            </a:blipFill>
          </p:spPr>
        </p:sp>
      </p:grpSp>
      <p:sp>
        <p:nvSpPr>
          <p:cNvPr id="8" name="TextBox 8"/>
          <p:cNvSpPr txBox="1"/>
          <p:nvPr/>
        </p:nvSpPr>
        <p:spPr>
          <a:xfrm>
            <a:off x="7782483" y="690663"/>
            <a:ext cx="10139712" cy="2272288"/>
          </a:xfrm>
          <a:prstGeom prst="rect">
            <a:avLst/>
          </a:prstGeom>
        </p:spPr>
        <p:txBody>
          <a:bodyPr lIns="0" tIns="0" rIns="0" bIns="0" rtlCol="0" anchor="t">
            <a:spAutoFit/>
          </a:bodyPr>
          <a:lstStyle/>
          <a:p>
            <a:pPr algn="l">
              <a:lnSpc>
                <a:spcPts val="7920"/>
              </a:lnSpc>
            </a:pPr>
            <a:r>
              <a:rPr lang="en-US" sz="6600">
                <a:solidFill>
                  <a:srgbClr val="FFFFFF"/>
                </a:solidFill>
                <a:latin typeface="Arimo Bold"/>
              </a:rPr>
              <a:t>1.     Data Collection</a:t>
            </a:r>
          </a:p>
        </p:txBody>
      </p:sp>
      <p:sp>
        <p:nvSpPr>
          <p:cNvPr id="9" name="TextBox 9"/>
          <p:cNvSpPr txBox="1"/>
          <p:nvPr/>
        </p:nvSpPr>
        <p:spPr>
          <a:xfrm>
            <a:off x="7782483" y="3219069"/>
            <a:ext cx="10139712" cy="5864463"/>
          </a:xfrm>
          <a:prstGeom prst="rect">
            <a:avLst/>
          </a:prstGeom>
        </p:spPr>
        <p:txBody>
          <a:bodyPr lIns="0" tIns="0" rIns="0" bIns="0" rtlCol="0" anchor="t">
            <a:spAutoFit/>
          </a:bodyPr>
          <a:lstStyle/>
          <a:p>
            <a:pPr marL="597217" lvl="1" indent="-298609" algn="l">
              <a:lnSpc>
                <a:spcPts val="4356"/>
              </a:lnSpc>
              <a:buFont typeface="Arial"/>
              <a:buChar char="•"/>
            </a:pPr>
            <a:r>
              <a:rPr lang="en-US" sz="3300">
                <a:solidFill>
                  <a:srgbClr val="FFFFFF"/>
                </a:solidFill>
                <a:latin typeface="Arimo"/>
              </a:rPr>
              <a:t>From Spotify, kaggle dataset and many more</a:t>
            </a:r>
          </a:p>
          <a:p>
            <a:pPr marL="597217" lvl="1" indent="-298609" algn="l">
              <a:lnSpc>
                <a:spcPts val="4356"/>
              </a:lnSpc>
              <a:buFont typeface="Arial"/>
              <a:buChar char="•"/>
            </a:pPr>
            <a:r>
              <a:rPr lang="en-US" sz="3300">
                <a:solidFill>
                  <a:srgbClr val="FFFFFF"/>
                </a:solidFill>
                <a:latin typeface="Arimo"/>
              </a:rPr>
              <a:t>Database containing name of songs with their artists and lyrics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847730"/>
            <a:ext cx="1700784" cy="9439270"/>
          </a:xfrm>
          <a:custGeom>
            <a:avLst/>
            <a:gdLst/>
            <a:ahLst/>
            <a:cxnLst/>
            <a:rect l="l" t="t" r="r" b="b"/>
            <a:pathLst>
              <a:path w="1700784" h="9439270">
                <a:moveTo>
                  <a:pt x="0" y="0"/>
                </a:moveTo>
                <a:lnTo>
                  <a:pt x="1700784" y="0"/>
                </a:lnTo>
                <a:lnTo>
                  <a:pt x="1700784" y="9439270"/>
                </a:lnTo>
                <a:lnTo>
                  <a:pt x="0" y="94392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4"/>
            <a:ext cx="847725" cy="10286998"/>
          </a:xfrm>
          <a:custGeom>
            <a:avLst/>
            <a:gdLst/>
            <a:ahLst/>
            <a:cxnLst/>
            <a:rect l="l" t="t" r="r" b="b"/>
            <a:pathLst>
              <a:path w="847725" h="10286998">
                <a:moveTo>
                  <a:pt x="0" y="0"/>
                </a:moveTo>
                <a:lnTo>
                  <a:pt x="847725" y="0"/>
                </a:lnTo>
                <a:lnTo>
                  <a:pt x="847725" y="10286998"/>
                </a:lnTo>
                <a:lnTo>
                  <a:pt x="0" y="102869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0" y="847730"/>
            <a:ext cx="1700784" cy="9439270"/>
          </a:xfrm>
          <a:custGeom>
            <a:avLst/>
            <a:gdLst/>
            <a:ahLst/>
            <a:cxnLst/>
            <a:rect l="l" t="t" r="r" b="b"/>
            <a:pathLst>
              <a:path w="1700784" h="9439270">
                <a:moveTo>
                  <a:pt x="0" y="0"/>
                </a:moveTo>
                <a:lnTo>
                  <a:pt x="1700784" y="0"/>
                </a:lnTo>
                <a:lnTo>
                  <a:pt x="1700784" y="9439270"/>
                </a:lnTo>
                <a:lnTo>
                  <a:pt x="0" y="94392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0" y="-4"/>
            <a:ext cx="847725" cy="10286998"/>
          </a:xfrm>
          <a:custGeom>
            <a:avLst/>
            <a:gdLst/>
            <a:ahLst/>
            <a:cxnLst/>
            <a:rect l="l" t="t" r="r" b="b"/>
            <a:pathLst>
              <a:path w="847725" h="10286998">
                <a:moveTo>
                  <a:pt x="0" y="0"/>
                </a:moveTo>
                <a:lnTo>
                  <a:pt x="847725" y="0"/>
                </a:lnTo>
                <a:lnTo>
                  <a:pt x="847725" y="10286998"/>
                </a:lnTo>
                <a:lnTo>
                  <a:pt x="0" y="102869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a:grpSpLocks noChangeAspect="1"/>
          </p:cNvGrpSpPr>
          <p:nvPr/>
        </p:nvGrpSpPr>
        <p:grpSpPr>
          <a:xfrm>
            <a:off x="1700784" y="847730"/>
            <a:ext cx="4379431" cy="8665456"/>
            <a:chOff x="0" y="0"/>
            <a:chExt cx="2620010" cy="5184140"/>
          </a:xfrm>
        </p:grpSpPr>
        <p:sp>
          <p:nvSpPr>
            <p:cNvPr id="7" name="Freeform 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8" name="Freeform 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12957" r="-12957"/>
              </a:stretch>
            </a:blipFill>
          </p:spPr>
        </p:sp>
        <p:sp>
          <p:nvSpPr>
            <p:cNvPr id="9" name="Freeform 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0" name="Freeform 1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1" name="Freeform 1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2" name="Freeform 1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3" name="Freeform 1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4" name="Freeform 1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5" name="Freeform 1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16" name="TextBox 16"/>
          <p:cNvSpPr txBox="1"/>
          <p:nvPr/>
        </p:nvSpPr>
        <p:spPr>
          <a:xfrm>
            <a:off x="7782483" y="3219069"/>
            <a:ext cx="10139712" cy="5864463"/>
          </a:xfrm>
          <a:prstGeom prst="rect">
            <a:avLst/>
          </a:prstGeom>
        </p:spPr>
        <p:txBody>
          <a:bodyPr lIns="0" tIns="0" rIns="0" bIns="0" rtlCol="0" anchor="t">
            <a:spAutoFit/>
          </a:bodyPr>
          <a:lstStyle/>
          <a:p>
            <a:pPr marL="597217" lvl="1" indent="-298609" algn="l">
              <a:lnSpc>
                <a:spcPts val="4356"/>
              </a:lnSpc>
              <a:buFont typeface="Arial"/>
              <a:buChar char="•"/>
            </a:pPr>
            <a:r>
              <a:rPr lang="en-US" sz="3300">
                <a:solidFill>
                  <a:srgbClr val="FFFFFF"/>
                </a:solidFill>
                <a:latin typeface="Arimo"/>
              </a:rPr>
              <a:t>Users can search songs by entering specific keywords</a:t>
            </a:r>
          </a:p>
          <a:p>
            <a:pPr marL="597217" lvl="1" indent="-298609" algn="l">
              <a:lnSpc>
                <a:spcPts val="4356"/>
              </a:lnSpc>
              <a:buFont typeface="Arial"/>
              <a:buChar char="•"/>
            </a:pPr>
            <a:r>
              <a:rPr lang="en-US" sz="3300">
                <a:solidFill>
                  <a:srgbClr val="FFFFFF"/>
                </a:solidFill>
                <a:latin typeface="Arimo"/>
              </a:rPr>
              <a:t>Users will be given several options too, like top 5 songs based on their similarity with other songs</a:t>
            </a:r>
          </a:p>
        </p:txBody>
      </p:sp>
      <p:sp>
        <p:nvSpPr>
          <p:cNvPr id="17" name="TextBox 17"/>
          <p:cNvSpPr txBox="1"/>
          <p:nvPr/>
        </p:nvSpPr>
        <p:spPr>
          <a:xfrm>
            <a:off x="7782483" y="690663"/>
            <a:ext cx="10139712" cy="2272288"/>
          </a:xfrm>
          <a:prstGeom prst="rect">
            <a:avLst/>
          </a:prstGeom>
        </p:spPr>
        <p:txBody>
          <a:bodyPr lIns="0" tIns="0" rIns="0" bIns="0" rtlCol="0" anchor="t">
            <a:spAutoFit/>
          </a:bodyPr>
          <a:lstStyle/>
          <a:p>
            <a:pPr algn="l">
              <a:lnSpc>
                <a:spcPts val="7920"/>
              </a:lnSpc>
            </a:pPr>
            <a:r>
              <a:rPr lang="en-US" sz="6600">
                <a:solidFill>
                  <a:srgbClr val="FFFFFF"/>
                </a:solidFill>
                <a:latin typeface="Arimo Bold"/>
              </a:rPr>
              <a:t>2.     User Interface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847730"/>
            <a:ext cx="1700784" cy="9439270"/>
          </a:xfrm>
          <a:custGeom>
            <a:avLst/>
            <a:gdLst/>
            <a:ahLst/>
            <a:cxnLst/>
            <a:rect l="l" t="t" r="r" b="b"/>
            <a:pathLst>
              <a:path w="1700784" h="9439270">
                <a:moveTo>
                  <a:pt x="0" y="0"/>
                </a:moveTo>
                <a:lnTo>
                  <a:pt x="1700784" y="0"/>
                </a:lnTo>
                <a:lnTo>
                  <a:pt x="1700784" y="9439270"/>
                </a:lnTo>
                <a:lnTo>
                  <a:pt x="0" y="94392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4"/>
            <a:ext cx="847725" cy="10286998"/>
          </a:xfrm>
          <a:custGeom>
            <a:avLst/>
            <a:gdLst/>
            <a:ahLst/>
            <a:cxnLst/>
            <a:rect l="l" t="t" r="r" b="b"/>
            <a:pathLst>
              <a:path w="847725" h="10286998">
                <a:moveTo>
                  <a:pt x="0" y="0"/>
                </a:moveTo>
                <a:lnTo>
                  <a:pt x="847725" y="0"/>
                </a:lnTo>
                <a:lnTo>
                  <a:pt x="847725" y="10286998"/>
                </a:lnTo>
                <a:lnTo>
                  <a:pt x="0" y="102869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955548" y="690663"/>
            <a:ext cx="5222558" cy="2272288"/>
          </a:xfrm>
          <a:prstGeom prst="rect">
            <a:avLst/>
          </a:prstGeom>
        </p:spPr>
        <p:txBody>
          <a:bodyPr lIns="0" tIns="0" rIns="0" bIns="0" rtlCol="0" anchor="t">
            <a:spAutoFit/>
          </a:bodyPr>
          <a:lstStyle/>
          <a:p>
            <a:pPr algn="l">
              <a:lnSpc>
                <a:spcPts val="7920"/>
              </a:lnSpc>
            </a:pPr>
            <a:r>
              <a:rPr lang="en-US" sz="6600">
                <a:solidFill>
                  <a:srgbClr val="FFFFFF"/>
                </a:solidFill>
                <a:latin typeface="Arimo Bold"/>
              </a:rPr>
              <a:t>3.     Data Processing</a:t>
            </a:r>
          </a:p>
        </p:txBody>
      </p:sp>
      <p:sp>
        <p:nvSpPr>
          <p:cNvPr id="5" name="TextBox 5"/>
          <p:cNvSpPr txBox="1"/>
          <p:nvPr/>
        </p:nvSpPr>
        <p:spPr>
          <a:xfrm>
            <a:off x="955548" y="3219069"/>
            <a:ext cx="5222558" cy="5864463"/>
          </a:xfrm>
          <a:prstGeom prst="rect">
            <a:avLst/>
          </a:prstGeom>
        </p:spPr>
        <p:txBody>
          <a:bodyPr lIns="0" tIns="0" rIns="0" bIns="0" rtlCol="0" anchor="t">
            <a:spAutoFit/>
          </a:bodyPr>
          <a:lstStyle/>
          <a:p>
            <a:pPr marL="597217" lvl="1" indent="-298609" algn="l">
              <a:lnSpc>
                <a:spcPts val="4356"/>
              </a:lnSpc>
              <a:buFont typeface="Arial"/>
              <a:buChar char="•"/>
            </a:pPr>
            <a:r>
              <a:rPr lang="en-US" sz="3300">
                <a:solidFill>
                  <a:srgbClr val="FFFFFF"/>
                </a:solidFill>
                <a:latin typeface="Arimo"/>
              </a:rPr>
              <a:t>After data collection, data would be cleaned and processed</a:t>
            </a:r>
          </a:p>
          <a:p>
            <a:pPr marL="597217" lvl="1" indent="-298609" algn="l">
              <a:lnSpc>
                <a:spcPts val="4356"/>
              </a:lnSpc>
              <a:buFont typeface="Arial"/>
              <a:buChar char="•"/>
            </a:pPr>
            <a:r>
              <a:rPr lang="en-US" sz="3300">
                <a:solidFill>
                  <a:srgbClr val="FFFFFF"/>
                </a:solidFill>
                <a:latin typeface="Arimo"/>
              </a:rPr>
              <a:t>Remove all the duplicates and spelling errors</a:t>
            </a:r>
          </a:p>
          <a:p>
            <a:pPr marL="597217" lvl="1" indent="-298609" algn="l">
              <a:lnSpc>
                <a:spcPts val="4356"/>
              </a:lnSpc>
              <a:buFont typeface="Arial"/>
              <a:buChar char="•"/>
            </a:pPr>
            <a:r>
              <a:rPr lang="en-US" sz="3300">
                <a:solidFill>
                  <a:srgbClr val="FFFFFF"/>
                </a:solidFill>
                <a:latin typeface="Arimo"/>
              </a:rPr>
              <a:t>Make a standardized system</a:t>
            </a:r>
          </a:p>
        </p:txBody>
      </p:sp>
      <p:sp>
        <p:nvSpPr>
          <p:cNvPr id="6" name="Freeform 6"/>
          <p:cNvSpPr/>
          <p:nvPr/>
        </p:nvSpPr>
        <p:spPr>
          <a:xfrm>
            <a:off x="7122604" y="15"/>
            <a:ext cx="11165396" cy="10286985"/>
          </a:xfrm>
          <a:custGeom>
            <a:avLst/>
            <a:gdLst/>
            <a:ahLst/>
            <a:cxnLst/>
            <a:rect l="l" t="t" r="r" b="b"/>
            <a:pathLst>
              <a:path w="11165396" h="10286985">
                <a:moveTo>
                  <a:pt x="0" y="0"/>
                </a:moveTo>
                <a:lnTo>
                  <a:pt x="11165396" y="0"/>
                </a:lnTo>
                <a:lnTo>
                  <a:pt x="11165396" y="10286985"/>
                </a:lnTo>
                <a:lnTo>
                  <a:pt x="0" y="10286985"/>
                </a:lnTo>
                <a:lnTo>
                  <a:pt x="0" y="0"/>
                </a:lnTo>
                <a:close/>
              </a:path>
            </a:pathLst>
          </a:custGeom>
          <a:blipFill>
            <a:blip r:embed="rId6"/>
            <a:stretch>
              <a:fillRect l="-38232" r="3" b="2"/>
            </a:stretch>
          </a:blipFill>
        </p:spPr>
      </p:sp>
      <p:sp>
        <p:nvSpPr>
          <p:cNvPr id="7" name="Freeform 7"/>
          <p:cNvSpPr/>
          <p:nvPr/>
        </p:nvSpPr>
        <p:spPr>
          <a:xfrm>
            <a:off x="7122604" y="847730"/>
            <a:ext cx="1700784" cy="9439270"/>
          </a:xfrm>
          <a:custGeom>
            <a:avLst/>
            <a:gdLst/>
            <a:ahLst/>
            <a:cxnLst/>
            <a:rect l="l" t="t" r="r" b="b"/>
            <a:pathLst>
              <a:path w="1700784" h="9439270">
                <a:moveTo>
                  <a:pt x="0" y="0"/>
                </a:moveTo>
                <a:lnTo>
                  <a:pt x="1700784" y="0"/>
                </a:lnTo>
                <a:lnTo>
                  <a:pt x="1700784" y="9439270"/>
                </a:lnTo>
                <a:lnTo>
                  <a:pt x="0" y="94392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7122604" y="-4"/>
            <a:ext cx="847725" cy="10286998"/>
          </a:xfrm>
          <a:custGeom>
            <a:avLst/>
            <a:gdLst/>
            <a:ahLst/>
            <a:cxnLst/>
            <a:rect l="l" t="t" r="r" b="b"/>
            <a:pathLst>
              <a:path w="847725" h="10286998">
                <a:moveTo>
                  <a:pt x="0" y="0"/>
                </a:moveTo>
                <a:lnTo>
                  <a:pt x="847726" y="0"/>
                </a:lnTo>
                <a:lnTo>
                  <a:pt x="847726" y="10286998"/>
                </a:lnTo>
                <a:lnTo>
                  <a:pt x="0" y="102869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847730"/>
            <a:ext cx="1700784" cy="9439270"/>
          </a:xfrm>
          <a:custGeom>
            <a:avLst/>
            <a:gdLst/>
            <a:ahLst/>
            <a:cxnLst/>
            <a:rect l="l" t="t" r="r" b="b"/>
            <a:pathLst>
              <a:path w="1700784" h="9439270">
                <a:moveTo>
                  <a:pt x="0" y="0"/>
                </a:moveTo>
                <a:lnTo>
                  <a:pt x="1700784" y="0"/>
                </a:lnTo>
                <a:lnTo>
                  <a:pt x="1700784" y="9439270"/>
                </a:lnTo>
                <a:lnTo>
                  <a:pt x="0" y="94392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4"/>
            <a:ext cx="847725" cy="10286998"/>
          </a:xfrm>
          <a:custGeom>
            <a:avLst/>
            <a:gdLst/>
            <a:ahLst/>
            <a:cxnLst/>
            <a:rect l="l" t="t" r="r" b="b"/>
            <a:pathLst>
              <a:path w="847725" h="10286998">
                <a:moveTo>
                  <a:pt x="0" y="0"/>
                </a:moveTo>
                <a:lnTo>
                  <a:pt x="847725" y="0"/>
                </a:lnTo>
                <a:lnTo>
                  <a:pt x="847725" y="10286998"/>
                </a:lnTo>
                <a:lnTo>
                  <a:pt x="0" y="102869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0" y="847730"/>
            <a:ext cx="1700784" cy="9439270"/>
          </a:xfrm>
          <a:custGeom>
            <a:avLst/>
            <a:gdLst/>
            <a:ahLst/>
            <a:cxnLst/>
            <a:rect l="l" t="t" r="r" b="b"/>
            <a:pathLst>
              <a:path w="1700784" h="9439270">
                <a:moveTo>
                  <a:pt x="0" y="0"/>
                </a:moveTo>
                <a:lnTo>
                  <a:pt x="1700784" y="0"/>
                </a:lnTo>
                <a:lnTo>
                  <a:pt x="1700784" y="9439270"/>
                </a:lnTo>
                <a:lnTo>
                  <a:pt x="0" y="94392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0" y="-4"/>
            <a:ext cx="847725" cy="10286998"/>
          </a:xfrm>
          <a:custGeom>
            <a:avLst/>
            <a:gdLst/>
            <a:ahLst/>
            <a:cxnLst/>
            <a:rect l="l" t="t" r="r" b="b"/>
            <a:pathLst>
              <a:path w="847725" h="10286998">
                <a:moveTo>
                  <a:pt x="0" y="0"/>
                </a:moveTo>
                <a:lnTo>
                  <a:pt x="847725" y="0"/>
                </a:lnTo>
                <a:lnTo>
                  <a:pt x="847725" y="10286998"/>
                </a:lnTo>
                <a:lnTo>
                  <a:pt x="0" y="102869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194621" y="2686446"/>
            <a:ext cx="5366990" cy="5051680"/>
          </a:xfrm>
          <a:custGeom>
            <a:avLst/>
            <a:gdLst/>
            <a:ahLst/>
            <a:cxnLst/>
            <a:rect l="l" t="t" r="r" b="b"/>
            <a:pathLst>
              <a:path w="5366990" h="5051680">
                <a:moveTo>
                  <a:pt x="0" y="0"/>
                </a:moveTo>
                <a:lnTo>
                  <a:pt x="5366990" y="0"/>
                </a:lnTo>
                <a:lnTo>
                  <a:pt x="5366990" y="5051680"/>
                </a:lnTo>
                <a:lnTo>
                  <a:pt x="0" y="50516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7782483" y="690663"/>
            <a:ext cx="10139712" cy="2272288"/>
          </a:xfrm>
          <a:prstGeom prst="rect">
            <a:avLst/>
          </a:prstGeom>
        </p:spPr>
        <p:txBody>
          <a:bodyPr lIns="0" tIns="0" rIns="0" bIns="0" rtlCol="0" anchor="t">
            <a:spAutoFit/>
          </a:bodyPr>
          <a:lstStyle/>
          <a:p>
            <a:pPr algn="l">
              <a:lnSpc>
                <a:spcPts val="7920"/>
              </a:lnSpc>
            </a:pPr>
            <a:r>
              <a:rPr lang="en-US" sz="6600">
                <a:solidFill>
                  <a:srgbClr val="FFFFFF"/>
                </a:solidFill>
                <a:latin typeface="Arimo Bold"/>
              </a:rPr>
              <a:t>Literature Survey</a:t>
            </a:r>
          </a:p>
        </p:txBody>
      </p:sp>
      <p:sp>
        <p:nvSpPr>
          <p:cNvPr id="8" name="TextBox 8"/>
          <p:cNvSpPr txBox="1"/>
          <p:nvPr/>
        </p:nvSpPr>
        <p:spPr>
          <a:xfrm>
            <a:off x="7453105" y="2224367"/>
            <a:ext cx="9806195" cy="7440175"/>
          </a:xfrm>
          <a:prstGeom prst="rect">
            <a:avLst/>
          </a:prstGeom>
        </p:spPr>
        <p:txBody>
          <a:bodyPr lIns="0" tIns="0" rIns="0" bIns="0" rtlCol="0" anchor="t">
            <a:spAutoFit/>
          </a:bodyPr>
          <a:lstStyle/>
          <a:p>
            <a:pPr>
              <a:lnSpc>
                <a:spcPts val="3917"/>
              </a:lnSpc>
            </a:pPr>
            <a:r>
              <a:rPr lang="en-US" sz="3084">
                <a:solidFill>
                  <a:srgbClr val="FFFFFF"/>
                </a:solidFill>
                <a:latin typeface="Nixie One"/>
              </a:rPr>
              <a:t>A decent music recommendation engine should be able to recognise user preferences automatically and create playlists that fit those choices.</a:t>
            </a:r>
          </a:p>
          <a:p>
            <a:pPr>
              <a:lnSpc>
                <a:spcPts val="3917"/>
              </a:lnSpc>
            </a:pPr>
            <a:r>
              <a:rPr lang="en-US" sz="3084">
                <a:solidFill>
                  <a:srgbClr val="FFFFFF"/>
                </a:solidFill>
                <a:latin typeface="Nixie One"/>
              </a:rPr>
              <a:t>Meanwhile, industry has a fantastic potential to gather users interested in music thanks to the advent of recommender systems.</a:t>
            </a:r>
          </a:p>
          <a:p>
            <a:pPr>
              <a:lnSpc>
                <a:spcPts val="3917"/>
              </a:lnSpc>
            </a:pPr>
            <a:r>
              <a:rPr lang="en-US" sz="3084">
                <a:solidFill>
                  <a:srgbClr val="FFFFFF"/>
                </a:solidFill>
                <a:latin typeface="Nixie One"/>
              </a:rPr>
              <a:t>The section talks about a content-based recommendation system that makes suggestions for products based on their attributes and how similar some parts are to other products.</a:t>
            </a:r>
          </a:p>
          <a:p>
            <a:pPr>
              <a:lnSpc>
                <a:spcPts val="3917"/>
              </a:lnSpc>
            </a:pPr>
            <a:r>
              <a:rPr lang="en-US" sz="3084">
                <a:solidFill>
                  <a:srgbClr val="FFFFFF"/>
                </a:solidFill>
                <a:latin typeface="Nixie One"/>
              </a:rPr>
              <a:t>According to their research, those who are very extraverted typically enjoy lively music, while people who are more agreeable and extraverted tend to prefer rhythmic and energetic music.</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847730"/>
            <a:ext cx="1700784" cy="9439270"/>
          </a:xfrm>
          <a:custGeom>
            <a:avLst/>
            <a:gdLst/>
            <a:ahLst/>
            <a:cxnLst/>
            <a:rect l="l" t="t" r="r" b="b"/>
            <a:pathLst>
              <a:path w="1700784" h="9439270">
                <a:moveTo>
                  <a:pt x="0" y="0"/>
                </a:moveTo>
                <a:lnTo>
                  <a:pt x="1700784" y="0"/>
                </a:lnTo>
                <a:lnTo>
                  <a:pt x="1700784" y="9439270"/>
                </a:lnTo>
                <a:lnTo>
                  <a:pt x="0" y="94392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4"/>
            <a:ext cx="847725" cy="10286998"/>
          </a:xfrm>
          <a:custGeom>
            <a:avLst/>
            <a:gdLst/>
            <a:ahLst/>
            <a:cxnLst/>
            <a:rect l="l" t="t" r="r" b="b"/>
            <a:pathLst>
              <a:path w="847725" h="10286998">
                <a:moveTo>
                  <a:pt x="0" y="0"/>
                </a:moveTo>
                <a:lnTo>
                  <a:pt x="847725" y="0"/>
                </a:lnTo>
                <a:lnTo>
                  <a:pt x="847725" y="10286998"/>
                </a:lnTo>
                <a:lnTo>
                  <a:pt x="0" y="102869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955548" y="690663"/>
            <a:ext cx="5222558" cy="2038350"/>
          </a:xfrm>
          <a:prstGeom prst="rect">
            <a:avLst/>
          </a:prstGeom>
        </p:spPr>
        <p:txBody>
          <a:bodyPr lIns="0" tIns="0" rIns="0" bIns="0" rtlCol="0" anchor="t">
            <a:spAutoFit/>
          </a:bodyPr>
          <a:lstStyle/>
          <a:p>
            <a:pPr>
              <a:lnSpc>
                <a:spcPts val="7920"/>
              </a:lnSpc>
            </a:pPr>
            <a:r>
              <a:rPr lang="en-US" sz="6600">
                <a:solidFill>
                  <a:srgbClr val="FFFFFF"/>
                </a:solidFill>
                <a:latin typeface="Arimo Bold"/>
              </a:rPr>
              <a:t>Literature </a:t>
            </a:r>
          </a:p>
          <a:p>
            <a:pPr algn="l">
              <a:lnSpc>
                <a:spcPts val="7920"/>
              </a:lnSpc>
            </a:pPr>
            <a:r>
              <a:rPr lang="en-US" sz="6600">
                <a:solidFill>
                  <a:srgbClr val="FFFFFF"/>
                </a:solidFill>
                <a:latin typeface="Arimo Bold"/>
              </a:rPr>
              <a:t>Survey </a:t>
            </a:r>
          </a:p>
        </p:txBody>
      </p:sp>
      <p:sp>
        <p:nvSpPr>
          <p:cNvPr id="5" name="Freeform 5"/>
          <p:cNvSpPr/>
          <p:nvPr/>
        </p:nvSpPr>
        <p:spPr>
          <a:xfrm>
            <a:off x="7122604" y="847730"/>
            <a:ext cx="1700784" cy="9439270"/>
          </a:xfrm>
          <a:custGeom>
            <a:avLst/>
            <a:gdLst/>
            <a:ahLst/>
            <a:cxnLst/>
            <a:rect l="l" t="t" r="r" b="b"/>
            <a:pathLst>
              <a:path w="1700784" h="9439270">
                <a:moveTo>
                  <a:pt x="0" y="0"/>
                </a:moveTo>
                <a:lnTo>
                  <a:pt x="1700784" y="0"/>
                </a:lnTo>
                <a:lnTo>
                  <a:pt x="1700784" y="9439270"/>
                </a:lnTo>
                <a:lnTo>
                  <a:pt x="0" y="94392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7122604" y="-4"/>
            <a:ext cx="847725" cy="10286998"/>
          </a:xfrm>
          <a:custGeom>
            <a:avLst/>
            <a:gdLst/>
            <a:ahLst/>
            <a:cxnLst/>
            <a:rect l="l" t="t" r="r" b="b"/>
            <a:pathLst>
              <a:path w="847725" h="10286998">
                <a:moveTo>
                  <a:pt x="0" y="0"/>
                </a:moveTo>
                <a:lnTo>
                  <a:pt x="847726" y="0"/>
                </a:lnTo>
                <a:lnTo>
                  <a:pt x="847726" y="10286998"/>
                </a:lnTo>
                <a:lnTo>
                  <a:pt x="0" y="102869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1615579" y="2729013"/>
            <a:ext cx="5366990" cy="5051680"/>
          </a:xfrm>
          <a:custGeom>
            <a:avLst/>
            <a:gdLst/>
            <a:ahLst/>
            <a:cxnLst/>
            <a:rect l="l" t="t" r="r" b="b"/>
            <a:pathLst>
              <a:path w="5366990" h="5051680">
                <a:moveTo>
                  <a:pt x="0" y="0"/>
                </a:moveTo>
                <a:lnTo>
                  <a:pt x="5366990" y="0"/>
                </a:lnTo>
                <a:lnTo>
                  <a:pt x="5366990" y="5051680"/>
                </a:lnTo>
                <a:lnTo>
                  <a:pt x="0" y="50516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557867" y="3686201"/>
            <a:ext cx="9337593" cy="4581525"/>
          </a:xfrm>
          <a:prstGeom prst="rect">
            <a:avLst/>
          </a:prstGeom>
        </p:spPr>
        <p:txBody>
          <a:bodyPr lIns="0" tIns="0" rIns="0" bIns="0" rtlCol="0" anchor="t">
            <a:spAutoFit/>
          </a:bodyPr>
          <a:lstStyle/>
          <a:p>
            <a:pPr>
              <a:lnSpc>
                <a:spcPts val="4567"/>
              </a:lnSpc>
              <a:spcBef>
                <a:spcPct val="0"/>
              </a:spcBef>
            </a:pPr>
            <a:r>
              <a:rPr lang="en-US" sz="3806">
                <a:solidFill>
                  <a:srgbClr val="FFFFFF"/>
                </a:solidFill>
                <a:latin typeface="Nixie One"/>
              </a:rPr>
              <a:t>The link between music and its effects has been extensively studied in recent years in the fields of athletics, psychology, neurology, and music perception of how people behave.  Without a question, music has always played a significant role in our lives, and we may now access it easily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245462" y="3126039"/>
            <a:ext cx="11389242" cy="5867400"/>
          </a:xfrm>
          <a:prstGeom prst="rect">
            <a:avLst/>
          </a:prstGeom>
        </p:spPr>
        <p:txBody>
          <a:bodyPr lIns="0" tIns="0" rIns="0" bIns="0" rtlCol="0" anchor="t">
            <a:spAutoFit/>
          </a:bodyPr>
          <a:lstStyle/>
          <a:p>
            <a:pPr algn="just">
              <a:lnSpc>
                <a:spcPts val="4200"/>
              </a:lnSpc>
            </a:pPr>
            <a:r>
              <a:rPr lang="en-US" sz="3500">
                <a:solidFill>
                  <a:srgbClr val="FFFFFF"/>
                </a:solidFill>
                <a:latin typeface="Lora Bold"/>
              </a:rPr>
              <a:t>The paper by Pasquale Lops, Marco de Gemmis, and Giovanni Semeraro</a:t>
            </a:r>
          </a:p>
          <a:p>
            <a:pPr algn="just">
              <a:lnSpc>
                <a:spcPts val="4200"/>
              </a:lnSpc>
            </a:pPr>
            <a:r>
              <a:rPr lang="en-US" sz="3500">
                <a:solidFill>
                  <a:srgbClr val="FFFFFF"/>
                </a:solidFill>
                <a:latin typeface="Lora Bold"/>
              </a:rPr>
              <a:t>delves into several crucial aspects regarding content-based recommender systems and their challenges. Divided into three parts, it covers:</a:t>
            </a:r>
          </a:p>
          <a:p>
            <a:pPr algn="just">
              <a:lnSpc>
                <a:spcPts val="4200"/>
              </a:lnSpc>
            </a:pPr>
            <a:r>
              <a:rPr lang="en-US" sz="3500">
                <a:solidFill>
                  <a:srgbClr val="FFFFFF"/>
                </a:solidFill>
                <a:latin typeface="Lora Bold"/>
              </a:rPr>
              <a:t>1.Introduction to Content-Based Recommender Systems </a:t>
            </a:r>
          </a:p>
          <a:p>
            <a:pPr algn="just">
              <a:lnSpc>
                <a:spcPts val="4200"/>
              </a:lnSpc>
            </a:pPr>
            <a:r>
              <a:rPr lang="en-US" sz="3500">
                <a:solidFill>
                  <a:srgbClr val="FFFFFF"/>
                </a:solidFill>
                <a:latin typeface="Lora Bold"/>
              </a:rPr>
              <a:t> 2. Review of State-of-the-Art Techniques</a:t>
            </a:r>
          </a:p>
          <a:p>
            <a:pPr algn="just">
              <a:lnSpc>
                <a:spcPts val="4200"/>
              </a:lnSpc>
            </a:pPr>
            <a:r>
              <a:rPr lang="en-US" sz="3500">
                <a:solidFill>
                  <a:srgbClr val="FFFFFF"/>
                </a:solidFill>
                <a:latin typeface="Lora Bold"/>
              </a:rPr>
              <a:t>3. Future Research Directions and Trends</a:t>
            </a:r>
          </a:p>
          <a:p>
            <a:pPr algn="just">
              <a:lnSpc>
                <a:spcPts val="4200"/>
              </a:lnSpc>
            </a:pPr>
            <a:endParaRPr lang="en-US" sz="3500">
              <a:solidFill>
                <a:srgbClr val="FFFFFF"/>
              </a:solidFill>
              <a:latin typeface="Lora Bold"/>
            </a:endParaRPr>
          </a:p>
          <a:p>
            <a:pPr algn="just">
              <a:lnSpc>
                <a:spcPts val="4200"/>
              </a:lnSpc>
              <a:spcBef>
                <a:spcPct val="0"/>
              </a:spcBef>
            </a:pPr>
            <a:r>
              <a:rPr lang="en-US" sz="3500">
                <a:solidFill>
                  <a:srgbClr val="FFFFFF"/>
                </a:solidFill>
                <a:latin typeface="Lora Bold"/>
              </a:rPr>
              <a:t>  </a:t>
            </a:r>
          </a:p>
        </p:txBody>
      </p:sp>
      <p:sp>
        <p:nvSpPr>
          <p:cNvPr id="3" name="Freeform 3"/>
          <p:cNvSpPr/>
          <p:nvPr/>
        </p:nvSpPr>
        <p:spPr>
          <a:xfrm>
            <a:off x="12150946" y="2807417"/>
            <a:ext cx="5846963" cy="4114800"/>
          </a:xfrm>
          <a:custGeom>
            <a:avLst/>
            <a:gdLst/>
            <a:ahLst/>
            <a:cxnLst/>
            <a:rect l="l" t="t" r="r" b="b"/>
            <a:pathLst>
              <a:path w="5846963" h="4114800">
                <a:moveTo>
                  <a:pt x="0" y="0"/>
                </a:moveTo>
                <a:lnTo>
                  <a:pt x="5846963" y="0"/>
                </a:lnTo>
                <a:lnTo>
                  <a:pt x="584696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0" y="168992"/>
            <a:ext cx="13516662" cy="2638425"/>
          </a:xfrm>
          <a:prstGeom prst="rect">
            <a:avLst/>
          </a:prstGeom>
        </p:spPr>
        <p:txBody>
          <a:bodyPr lIns="0" tIns="0" rIns="0" bIns="0" rtlCol="0" anchor="t">
            <a:spAutoFit/>
          </a:bodyPr>
          <a:lstStyle/>
          <a:p>
            <a:pPr>
              <a:lnSpc>
                <a:spcPts val="6914"/>
              </a:lnSpc>
              <a:spcBef>
                <a:spcPct val="0"/>
              </a:spcBef>
            </a:pPr>
            <a:r>
              <a:rPr lang="en-US" sz="5761">
                <a:solidFill>
                  <a:srgbClr val="FFFFFF"/>
                </a:solidFill>
                <a:latin typeface="Lovelo"/>
              </a:rPr>
              <a:t>Content-based Recommender Systems: State of the Art and Trends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827868" y="781014"/>
            <a:ext cx="15203649" cy="8212893"/>
          </a:xfrm>
          <a:prstGeom prst="rect">
            <a:avLst/>
          </a:prstGeom>
        </p:spPr>
        <p:txBody>
          <a:bodyPr lIns="0" tIns="0" rIns="0" bIns="0" rtlCol="0" anchor="t">
            <a:spAutoFit/>
          </a:bodyPr>
          <a:lstStyle/>
          <a:p>
            <a:pPr algn="just">
              <a:lnSpc>
                <a:spcPts val="3130"/>
              </a:lnSpc>
            </a:pPr>
            <a:r>
              <a:rPr lang="en-US" sz="2608">
                <a:solidFill>
                  <a:srgbClr val="FFFFFF"/>
                </a:solidFill>
                <a:latin typeface="Libre Baskerville Bold"/>
              </a:rPr>
              <a:t>1. *Introduction to Content-Based Recommender Systems:* </a:t>
            </a:r>
          </a:p>
          <a:p>
            <a:pPr algn="just">
              <a:lnSpc>
                <a:spcPts val="3130"/>
              </a:lnSpc>
            </a:pPr>
            <a:endParaRPr lang="en-US" sz="2608">
              <a:solidFill>
                <a:srgbClr val="FFFFFF"/>
              </a:solidFill>
              <a:latin typeface="Libre Baskerville Bold"/>
            </a:endParaRPr>
          </a:p>
          <a:p>
            <a:pPr algn="just">
              <a:lnSpc>
                <a:spcPts val="3130"/>
              </a:lnSpc>
            </a:pPr>
            <a:r>
              <a:rPr lang="en-US" sz="2608">
                <a:solidFill>
                  <a:srgbClr val="FFFFFF"/>
                </a:solidFill>
                <a:latin typeface="Libre Baskerville Bold"/>
              </a:rPr>
              <a:t>   Describes the basic ideas, the general design, and the main benefits and problems of recommender systems that are based on content. </a:t>
            </a:r>
          </a:p>
          <a:p>
            <a:pPr algn="just">
              <a:lnSpc>
                <a:spcPts val="3130"/>
              </a:lnSpc>
            </a:pPr>
            <a:endParaRPr lang="en-US" sz="2608">
              <a:solidFill>
                <a:srgbClr val="FFFFFF"/>
              </a:solidFill>
              <a:latin typeface="Libre Baskerville Bold"/>
            </a:endParaRPr>
          </a:p>
          <a:p>
            <a:pPr algn="just">
              <a:lnSpc>
                <a:spcPts val="3130"/>
              </a:lnSpc>
            </a:pPr>
            <a:r>
              <a:rPr lang="en-US" sz="2608">
                <a:solidFill>
                  <a:srgbClr val="FFFFFF"/>
                </a:solidFill>
                <a:latin typeface="Libre Baskerville Bold"/>
              </a:rPr>
              <a:t>2. *Review of State-of-the-Art Techniques:* </a:t>
            </a:r>
          </a:p>
          <a:p>
            <a:pPr algn="just">
              <a:lnSpc>
                <a:spcPts val="3130"/>
              </a:lnSpc>
            </a:pPr>
            <a:endParaRPr lang="en-US" sz="2608">
              <a:solidFill>
                <a:srgbClr val="FFFFFF"/>
              </a:solidFill>
              <a:latin typeface="Libre Baskerville Bold"/>
            </a:endParaRPr>
          </a:p>
          <a:p>
            <a:pPr algn="just">
              <a:lnSpc>
                <a:spcPts val="3130"/>
              </a:lnSpc>
            </a:pPr>
            <a:r>
              <a:rPr lang="en-US" sz="2608">
                <a:solidFill>
                  <a:srgbClr val="FFFFFF"/>
                </a:solidFill>
                <a:latin typeface="Libre Baskerville Bold"/>
              </a:rPr>
              <a:t>   - Analyses numerous approaches in many application fields, describing both traditional and sophisticated ways to describe objects and user profiles. </a:t>
            </a:r>
          </a:p>
          <a:p>
            <a:pPr algn="just">
              <a:lnSpc>
                <a:spcPts val="3130"/>
              </a:lnSpc>
            </a:pPr>
            <a:endParaRPr lang="en-US" sz="2608">
              <a:solidFill>
                <a:srgbClr val="FFFFFF"/>
              </a:solidFill>
              <a:latin typeface="Libre Baskerville Bold"/>
            </a:endParaRPr>
          </a:p>
          <a:p>
            <a:pPr algn="just">
              <a:lnSpc>
                <a:spcPts val="3130"/>
              </a:lnSpc>
            </a:pPr>
            <a:r>
              <a:rPr lang="en-US" sz="2608">
                <a:solidFill>
                  <a:srgbClr val="FFFFFF"/>
                </a:solidFill>
                <a:latin typeface="Libre Baskerville Bold"/>
              </a:rPr>
              <a:t>   - Emphasises the methods that are most frequently used to comprehend and acquire user profiles. </a:t>
            </a:r>
          </a:p>
          <a:p>
            <a:pPr algn="just">
              <a:lnSpc>
                <a:spcPts val="3263"/>
              </a:lnSpc>
            </a:pPr>
            <a:endParaRPr lang="en-US" sz="2608">
              <a:solidFill>
                <a:srgbClr val="FFFFFF"/>
              </a:solidFill>
              <a:latin typeface="Libre Baskerville Bold"/>
            </a:endParaRPr>
          </a:p>
          <a:p>
            <a:pPr algn="just">
              <a:lnSpc>
                <a:spcPts val="3130"/>
              </a:lnSpc>
            </a:pPr>
            <a:r>
              <a:rPr lang="en-US" sz="2608">
                <a:solidFill>
                  <a:srgbClr val="FFFFFF"/>
                </a:solidFill>
                <a:latin typeface="Libre Baskerville Bold"/>
              </a:rPr>
              <a:t>3. *Future Research Directions and Trends:* </a:t>
            </a:r>
          </a:p>
          <a:p>
            <a:pPr algn="just">
              <a:lnSpc>
                <a:spcPts val="3130"/>
              </a:lnSpc>
            </a:pPr>
            <a:endParaRPr lang="en-US" sz="2608">
              <a:solidFill>
                <a:srgbClr val="FFFFFF"/>
              </a:solidFill>
              <a:latin typeface="Libre Baskerville Bold"/>
            </a:endParaRPr>
          </a:p>
          <a:p>
            <a:pPr algn="just">
              <a:lnSpc>
                <a:spcPts val="3130"/>
              </a:lnSpc>
            </a:pPr>
            <a:r>
              <a:rPr lang="en-US" sz="2608">
                <a:solidFill>
                  <a:srgbClr val="FFFFFF"/>
                </a:solidFill>
                <a:latin typeface="Libre Baskerville Bold"/>
              </a:rPr>
              <a:t>   Examines potential future paths and developments that may influence the development of recommender systems in the future. </a:t>
            </a:r>
          </a:p>
          <a:p>
            <a:pPr algn="just">
              <a:lnSpc>
                <a:spcPts val="3130"/>
              </a:lnSpc>
            </a:pPr>
            <a:endParaRPr lang="en-US" sz="2608">
              <a:solidFill>
                <a:srgbClr val="FFFFFF"/>
              </a:solidFill>
              <a:latin typeface="Libre Baskerville Bold"/>
            </a:endParaRPr>
          </a:p>
          <a:p>
            <a:pPr algn="just">
              <a:lnSpc>
                <a:spcPts val="3130"/>
              </a:lnSpc>
              <a:spcBef>
                <a:spcPct val="0"/>
              </a:spcBef>
            </a:pPr>
            <a:r>
              <a:rPr lang="en-US" sz="2608">
                <a:solidFill>
                  <a:srgbClr val="FFFFFF"/>
                </a:solidFill>
                <a:latin typeface="Libre Baskerville Bold"/>
              </a:rPr>
              <a:t>   Talks about the importance of User Generated Content (UGC), how vocabularies are always changing, and how difficult it is to provide consumers interesting and unique suggestions that they would not have found otherwise.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TotalTime>
  <Words>1104</Words>
  <Application>Microsoft Office PowerPoint</Application>
  <PresentationFormat>Custom</PresentationFormat>
  <Paragraphs>90</Paragraphs>
  <Slides>17</Slides>
  <Notes>0</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17</vt:i4>
      </vt:variant>
    </vt:vector>
  </HeadingPairs>
  <TitlesOfParts>
    <vt:vector size="35" baseType="lpstr">
      <vt:lpstr>Alfa Slab One</vt:lpstr>
      <vt:lpstr>Noto Serif Bold</vt:lpstr>
      <vt:lpstr>Arimo Bold</vt:lpstr>
      <vt:lpstr>Baskerville Old Face</vt:lpstr>
      <vt:lpstr>Alice Bold</vt:lpstr>
      <vt:lpstr>Arial</vt:lpstr>
      <vt:lpstr>Lovelo</vt:lpstr>
      <vt:lpstr>Lora Bold</vt:lpstr>
      <vt:lpstr>Architype Van Doesburg</vt:lpstr>
      <vt:lpstr>Aperture</vt:lpstr>
      <vt:lpstr>Libre Baskerville Bold</vt:lpstr>
      <vt:lpstr>Arimo</vt:lpstr>
      <vt:lpstr>Alibaba Sans Bold</vt:lpstr>
      <vt:lpstr>Asap Condensed</vt:lpstr>
      <vt:lpstr>Calibri</vt:lpstr>
      <vt:lpstr>Nixie One</vt:lpstr>
      <vt:lpstr>Ananias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paragraph text</dc:title>
  <cp:lastModifiedBy>Saumya Kumar</cp:lastModifiedBy>
  <cp:revision>4</cp:revision>
  <dcterms:created xsi:type="dcterms:W3CDTF">2006-08-16T00:00:00Z</dcterms:created>
  <dcterms:modified xsi:type="dcterms:W3CDTF">2023-11-29T06:18:34Z</dcterms:modified>
  <dc:identifier>DAF1eRW0kjQ</dc:identifier>
</cp:coreProperties>
</file>